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63588" y="3871573"/>
            <a:ext cx="7488832" cy="1944216"/>
          </a:xfr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>
              <a:buClr>
                <a:srgbClr val="31B6FD"/>
              </a:buClr>
              <a:buSzPct val="100000"/>
            </a:pPr>
            <a:r>
              <a:rPr lang="tr-TR" sz="4800" b="1" i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/>
              </a:rPr>
              <a:t>TÜRKÇE DERSİ</a:t>
            </a:r>
          </a:p>
          <a:p>
            <a:pPr lvl="0">
              <a:buClr>
                <a:srgbClr val="31B6FD"/>
              </a:buClr>
              <a:buSzPct val="100000"/>
            </a:pPr>
            <a:r>
              <a:rPr lang="tr-TR" sz="48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DİNLEME BECERİSİ </a:t>
            </a:r>
          </a:p>
        </p:txBody>
      </p:sp>
      <p:pic>
        <p:nvPicPr>
          <p:cNvPr id="4" name="Picture 2" descr="C:\Users\HP\Desktop\Logoog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95839"/>
            <a:ext cx="2664296" cy="232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76872"/>
            <a:ext cx="5462587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717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620688"/>
            <a:ext cx="7408333" cy="5616624"/>
          </a:xfrm>
        </p:spPr>
        <p:txBody>
          <a:bodyPr>
            <a:normAutofit fontScale="55000" lnSpcReduction="20000"/>
          </a:bodyPr>
          <a:lstStyle/>
          <a:p>
            <a:r>
              <a:rPr lang="tr-TR" sz="5100" dirty="0">
                <a:solidFill>
                  <a:srgbClr val="FFFF00"/>
                </a:solidFill>
                <a:latin typeface="Comic Sans MS" pitchFamily="66" charset="0"/>
              </a:rPr>
              <a:t>E</a:t>
            </a:r>
            <a:r>
              <a:rPr lang="tr-TR" sz="5100" dirty="0" smtClean="0">
                <a:solidFill>
                  <a:srgbClr val="FFFF00"/>
                </a:solidFill>
                <a:latin typeface="Comic Sans MS" pitchFamily="66" charset="0"/>
              </a:rPr>
              <a:t>tkin </a:t>
            </a:r>
            <a:r>
              <a:rPr lang="tr-TR" sz="5100" dirty="0">
                <a:solidFill>
                  <a:srgbClr val="FFFF00"/>
                </a:solidFill>
                <a:latin typeface="Comic Sans MS" pitchFamily="66" charset="0"/>
              </a:rPr>
              <a:t>Bir Dinleme İçin 10 Temel Beceri</a:t>
            </a:r>
          </a:p>
          <a:p>
            <a:endParaRPr lang="tr-TR" dirty="0"/>
          </a:p>
          <a:p>
            <a:r>
              <a:rPr lang="tr-TR" sz="3300" b="1" i="1" dirty="0" smtClean="0"/>
              <a:t>Konuşmayın , </a:t>
            </a:r>
            <a:r>
              <a:rPr lang="tr-TR" sz="3300" b="1" i="1" dirty="0"/>
              <a:t>hiç kimse konuşarak dinleyemez..</a:t>
            </a:r>
          </a:p>
          <a:p>
            <a:pPr marL="0" indent="0">
              <a:buNone/>
            </a:pPr>
            <a:endParaRPr lang="tr-TR" sz="3300" b="1" i="1" dirty="0"/>
          </a:p>
          <a:p>
            <a:r>
              <a:rPr lang="tr-TR" sz="3300" b="1" i="1" dirty="0"/>
              <a:t>Konuşmacıyı dinleme isteğinde olduğunu gösterin, </a:t>
            </a:r>
            <a:r>
              <a:rPr lang="tr-TR" sz="3300" b="1" i="1" dirty="0" smtClean="0"/>
              <a:t>göz </a:t>
            </a:r>
            <a:r>
              <a:rPr lang="tr-TR" sz="3300" b="1" i="1" dirty="0"/>
              <a:t>teması kurun.</a:t>
            </a:r>
          </a:p>
          <a:p>
            <a:endParaRPr lang="tr-TR" sz="3300" b="1" i="1" dirty="0"/>
          </a:p>
          <a:p>
            <a:r>
              <a:rPr lang="tr-TR" sz="3300" b="1" i="1" dirty="0"/>
              <a:t>Dikkatleri dağıtan şeyleri ortadan kaldırın.</a:t>
            </a:r>
          </a:p>
          <a:p>
            <a:endParaRPr lang="tr-TR" sz="3300" b="1" i="1" dirty="0"/>
          </a:p>
          <a:p>
            <a:r>
              <a:rPr lang="tr-TR" sz="3300" b="1" i="1" dirty="0"/>
              <a:t>Konuşmacıyı </a:t>
            </a:r>
            <a:r>
              <a:rPr lang="tr-TR" sz="3300" b="1" i="1" dirty="0" err="1"/>
              <a:t>empatik</a:t>
            </a:r>
            <a:r>
              <a:rPr lang="tr-TR" sz="3300" b="1" i="1" dirty="0"/>
              <a:t> dinleyin, kendinizi onun yerine koyun.</a:t>
            </a:r>
          </a:p>
          <a:p>
            <a:endParaRPr lang="tr-TR" sz="3300" b="1" i="1" dirty="0"/>
          </a:p>
          <a:p>
            <a:r>
              <a:rPr lang="tr-TR" sz="3300" b="1" i="1" dirty="0"/>
              <a:t>Sabırlı olun, başka kimseyle iletişim kurmayın</a:t>
            </a:r>
            <a:r>
              <a:rPr lang="tr-TR" sz="3300" b="1" i="1" dirty="0" smtClean="0"/>
              <a:t>.</a:t>
            </a:r>
            <a:endParaRPr lang="tr-TR" sz="3300" b="1" i="1" dirty="0"/>
          </a:p>
          <a:p>
            <a:endParaRPr lang="tr-TR" sz="3300" b="1" i="1" dirty="0"/>
          </a:p>
          <a:p>
            <a:r>
              <a:rPr lang="tr-TR" sz="3300" b="1" i="1" dirty="0"/>
              <a:t>Eleştiriyi sonraya bırakın, soru sorun, konuşmacının mesajını başka sözcüklerle açın.</a:t>
            </a:r>
          </a:p>
          <a:p>
            <a:endParaRPr lang="tr-TR" sz="3300" b="1" i="1" dirty="0"/>
          </a:p>
          <a:p>
            <a:r>
              <a:rPr lang="tr-TR" sz="3300" b="1" i="1" dirty="0"/>
              <a:t>Konuşmacının sözünü bitirmesini bekleyin.</a:t>
            </a:r>
          </a:p>
          <a:p>
            <a:endParaRPr lang="tr-TR" sz="3300" b="1" i="1" dirty="0"/>
          </a:p>
          <a:p>
            <a:r>
              <a:rPr lang="tr-TR" sz="3300" b="1" i="1" dirty="0"/>
              <a:t>İnsanların sabrını, ilgi </a:t>
            </a:r>
            <a:r>
              <a:rPr lang="tr-TR" sz="3300" b="1" i="1" dirty="0" smtClean="0"/>
              <a:t>düzeylerini </a:t>
            </a:r>
            <a:r>
              <a:rPr lang="tr-TR" sz="3300" b="1" i="1" dirty="0"/>
              <a:t>dikkate alarak iletişim kurmanın önemini unutmayın.</a:t>
            </a:r>
          </a:p>
        </p:txBody>
      </p:sp>
    </p:spTree>
    <p:extLst>
      <p:ext uri="{BB962C8B-B14F-4D97-AF65-F5344CB8AC3E}">
        <p14:creationId xmlns:p14="http://schemas.microsoft.com/office/powerpoint/2010/main" val="195471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3284984"/>
            <a:ext cx="7912389" cy="33843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Dinlemeye başlamadan önce oturacağım yeri belirledim.</a:t>
            </a:r>
          </a:p>
          <a:p>
            <a:pPr>
              <a:buFont typeface="Wingdings" pitchFamily="2" charset="2"/>
              <a:buChar char="q"/>
            </a:pPr>
            <a:endParaRPr lang="tr-TR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Dinleme etkinliği sırasında kullanacağım araç gerecimi yanıma aldım.</a:t>
            </a:r>
          </a:p>
          <a:p>
            <a:pPr marL="0" indent="0">
              <a:buNone/>
            </a:pPr>
            <a:endParaRPr lang="tr-TR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Dinlemeye başlamadan önce dinleme amacımı belirledim.</a:t>
            </a:r>
          </a:p>
          <a:p>
            <a:pPr>
              <a:buFont typeface="Wingdings" pitchFamily="2" charset="2"/>
              <a:buChar char="q"/>
            </a:pPr>
            <a:endParaRPr lang="tr-TR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Dinlediğime dikkatimi yoğunlaştırdım.</a:t>
            </a:r>
          </a:p>
          <a:p>
            <a:pPr>
              <a:buFont typeface="Wingdings" pitchFamily="2" charset="2"/>
              <a:buChar char="q"/>
            </a:pPr>
            <a:endParaRPr lang="tr-TR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Kendimi konuşan kişilerin yerine koyarak saygılı davrandım.</a:t>
            </a:r>
            <a:endParaRPr lang="tr-TR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24502" y="116632"/>
            <a:ext cx="8495970" cy="216024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FF00"/>
                </a:solidFill>
                <a:latin typeface="Bahnschrift SemiBold" pitchFamily="34" charset="0"/>
              </a:rPr>
              <a:t>ÖZ DEĞERLENDİRME YAPIYORUM</a:t>
            </a:r>
            <a:r>
              <a:rPr lang="tr-TR" b="1" dirty="0" smtClean="0">
                <a:solidFill>
                  <a:srgbClr val="FFFF00"/>
                </a:solidFill>
                <a:latin typeface="Bahnschrift SemiBold" pitchFamily="34" charset="0"/>
              </a:rPr>
              <a:t/>
            </a:r>
            <a:br>
              <a:rPr lang="tr-TR" b="1" dirty="0" smtClean="0">
                <a:solidFill>
                  <a:srgbClr val="FFFF00"/>
                </a:solidFill>
                <a:latin typeface="Bahnschrift SemiBold" pitchFamily="34" charset="0"/>
              </a:rPr>
            </a:br>
            <a:r>
              <a:rPr lang="tr-TR" sz="2200" i="1" dirty="0" smtClean="0">
                <a:solidFill>
                  <a:schemeClr val="tx1"/>
                </a:solidFill>
                <a:latin typeface="Comic Sans MS" pitchFamily="66" charset="0"/>
              </a:rPr>
              <a:t>Aşağıda belirtilen kriterleri etkinlik boyunca ne düzeyde gerçekleştirdiğinizi önce düşününüz. </a:t>
            </a:r>
            <a:br>
              <a:rPr lang="tr-TR" sz="2200" i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tr-TR" sz="2200" i="1" dirty="0" smtClean="0">
                <a:solidFill>
                  <a:schemeClr val="tx1"/>
                </a:solidFill>
                <a:latin typeface="Comic Sans MS" pitchFamily="66" charset="0"/>
              </a:rPr>
              <a:t>Ardından etkinlikteki performansınızla ilgili bir öz değerlendirme raporu yazınız </a:t>
            </a:r>
            <a:r>
              <a:rPr lang="tr-TR" sz="2200" b="1" dirty="0" smtClean="0">
                <a:solidFill>
                  <a:srgbClr val="FFFF00"/>
                </a:solidFill>
                <a:latin typeface="Bahnschrift SemiBold" pitchFamily="34" charset="0"/>
              </a:rPr>
              <a:t>.</a:t>
            </a:r>
            <a:endParaRPr lang="tr-TR" sz="2200" b="1" dirty="0">
              <a:solidFill>
                <a:srgbClr val="FFFF00"/>
              </a:solidFill>
              <a:latin typeface="Bahnschrift SemiBold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23528" y="2564904"/>
            <a:ext cx="45288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DİNLEME KRİTERLERİ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221088"/>
            <a:ext cx="1241889" cy="2417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075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sz="3200" b="1" i="1" dirty="0" smtClean="0">
                <a:solidFill>
                  <a:schemeClr val="bg1"/>
                </a:solidFill>
                <a:latin typeface="Comic Sans MS" pitchFamily="66" charset="0"/>
              </a:rPr>
              <a:t>Aşağıdaki soruları dinlediğiniz metne göre cevaplayınız. Cevaplarınızı defterinize yazınız.</a:t>
            </a:r>
          </a:p>
          <a:p>
            <a:pPr marL="0" indent="0">
              <a:buNone/>
            </a:pPr>
            <a:endParaRPr lang="tr-TR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tr-TR" b="1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Elif ile kardeşi kedinin adını ilk önce ne koydular ? Neden ?</a:t>
            </a:r>
          </a:p>
          <a:p>
            <a:pPr marL="457200" indent="-457200">
              <a:buFont typeface="+mj-lt"/>
              <a:buAutoNum type="arabicPeriod"/>
            </a:pPr>
            <a:endParaRPr lang="tr-TR" b="1" dirty="0" smtClean="0"/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Anneleri kedinin yıkanmasını niçin istedi ?</a:t>
            </a:r>
          </a:p>
          <a:p>
            <a:pPr marL="457200" indent="-457200">
              <a:buFont typeface="+mj-lt"/>
              <a:buAutoNum type="arabicPeriod"/>
            </a:pPr>
            <a:endParaRPr lang="tr-TR" b="1" dirty="0" smtClean="0"/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Kedinin adı sonra ne oldu ? Neden ?</a:t>
            </a:r>
          </a:p>
          <a:p>
            <a:pPr marL="457200" indent="-457200">
              <a:buFont typeface="+mj-lt"/>
              <a:buAutoNum type="arabicPeriod"/>
            </a:pPr>
            <a:endParaRPr lang="tr-TR" b="1" dirty="0" smtClean="0"/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Okuduğunuz metni resimleyiniz .</a:t>
            </a:r>
            <a:endParaRPr lang="tr-TR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645024"/>
            <a:ext cx="2323425" cy="3062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6516216" y="6453336"/>
            <a:ext cx="432048" cy="2538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03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544616"/>
          </a:xfrm>
        </p:spPr>
        <p:txBody>
          <a:bodyPr>
            <a:normAutofit/>
          </a:bodyPr>
          <a:lstStyle/>
          <a:p>
            <a:endParaRPr lang="tr-TR" sz="2800" i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endParaRPr lang="tr-TR" sz="2800" i="1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tr-TR" sz="2800" i="1" dirty="0" smtClean="0">
                <a:solidFill>
                  <a:srgbClr val="FF0000"/>
                </a:solidFill>
                <a:latin typeface="Arial Black" pitchFamily="34" charset="0"/>
              </a:rPr>
              <a:t>‘Söylenen </a:t>
            </a:r>
            <a:r>
              <a:rPr lang="tr-TR" sz="2800" i="1" dirty="0">
                <a:solidFill>
                  <a:srgbClr val="FF0000"/>
                </a:solidFill>
                <a:latin typeface="Arial Black" pitchFamily="34" charset="0"/>
              </a:rPr>
              <a:t>sözün etkisi </a:t>
            </a:r>
            <a:endParaRPr lang="tr-TR" sz="2800" i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tr-TR" sz="2800" i="1" dirty="0" smtClean="0">
                <a:solidFill>
                  <a:srgbClr val="FF0000"/>
                </a:solidFill>
                <a:latin typeface="Arial Black" pitchFamily="34" charset="0"/>
              </a:rPr>
              <a:t>insanların </a:t>
            </a:r>
          </a:p>
          <a:p>
            <a:pPr marL="0" indent="0">
              <a:buNone/>
            </a:pPr>
            <a:r>
              <a:rPr lang="tr-TR" sz="2800" i="1" dirty="0">
                <a:solidFill>
                  <a:srgbClr val="FF0000"/>
                </a:solidFill>
                <a:latin typeface="Arial Black" pitchFamily="34" charset="0"/>
              </a:rPr>
              <a:t>n</a:t>
            </a:r>
            <a:r>
              <a:rPr lang="tr-TR" sz="2800" i="1" dirty="0" smtClean="0">
                <a:solidFill>
                  <a:srgbClr val="FF0000"/>
                </a:solidFill>
                <a:latin typeface="Arial Black" pitchFamily="34" charset="0"/>
              </a:rPr>
              <a:t>asıl konuştuklarından çok </a:t>
            </a:r>
          </a:p>
          <a:p>
            <a:pPr marL="0" indent="0">
              <a:buNone/>
            </a:pPr>
            <a:r>
              <a:rPr lang="tr-TR" sz="2800" i="1" dirty="0" smtClean="0">
                <a:solidFill>
                  <a:srgbClr val="FF0000"/>
                </a:solidFill>
                <a:latin typeface="Arial Black" pitchFamily="34" charset="0"/>
              </a:rPr>
              <a:t>nasıl </a:t>
            </a:r>
            <a:r>
              <a:rPr lang="tr-TR" sz="2800" i="1" dirty="0">
                <a:solidFill>
                  <a:srgbClr val="FF0000"/>
                </a:solidFill>
                <a:latin typeface="Arial Black" pitchFamily="34" charset="0"/>
              </a:rPr>
              <a:t>dinlediklerine bağlıdır. ” </a:t>
            </a:r>
            <a:endParaRPr lang="tr-TR" sz="2800" i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tr-TR" sz="2800" i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tr-TR" sz="2800" i="1" dirty="0" smtClean="0">
                <a:solidFill>
                  <a:srgbClr val="FF0000"/>
                </a:solidFill>
                <a:latin typeface="Arial Black" pitchFamily="34" charset="0"/>
              </a:rPr>
              <a:t>(</a:t>
            </a:r>
            <a:r>
              <a:rPr lang="tr-TR" sz="2800" i="1" dirty="0" err="1">
                <a:solidFill>
                  <a:srgbClr val="FF0000"/>
                </a:solidFill>
                <a:latin typeface="Arial Black" pitchFamily="34" charset="0"/>
              </a:rPr>
              <a:t>Ralph</a:t>
            </a:r>
            <a:r>
              <a:rPr lang="tr-TR" sz="2800" i="1" dirty="0">
                <a:solidFill>
                  <a:srgbClr val="FF0000"/>
                </a:solidFill>
                <a:latin typeface="Arial Black" pitchFamily="34" charset="0"/>
              </a:rPr>
              <a:t> G. </a:t>
            </a:r>
            <a:r>
              <a:rPr lang="tr-TR" sz="2800" i="1" dirty="0" err="1">
                <a:solidFill>
                  <a:srgbClr val="FF0000"/>
                </a:solidFill>
                <a:latin typeface="Arial Black" pitchFamily="34" charset="0"/>
              </a:rPr>
              <a:t>Nichols</a:t>
            </a:r>
            <a:r>
              <a:rPr lang="tr-TR" sz="2800" i="1" dirty="0">
                <a:solidFill>
                  <a:srgbClr val="FF0000"/>
                </a:solidFill>
                <a:latin typeface="Arial Black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0732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</TotalTime>
  <Words>182</Words>
  <Application>Microsoft Office PowerPoint</Application>
  <PresentationFormat>Ekran Gösterisi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Dalga Biçimi</vt:lpstr>
      <vt:lpstr>PowerPoint Sunusu</vt:lpstr>
      <vt:lpstr>PowerPoint Sunusu</vt:lpstr>
      <vt:lpstr>ÖZ DEĞERLENDİRME YAPIYORUM Aşağıda belirtilen kriterleri etkinlik boyunca ne düzeyde gerçekleştirdiğinizi önce düşününüz.  Ardından etkinlikteki performansınızla ilgili bir öz değerlendirme raporu yazınız .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6</cp:revision>
  <dcterms:created xsi:type="dcterms:W3CDTF">2020-04-01T10:00:12Z</dcterms:created>
  <dcterms:modified xsi:type="dcterms:W3CDTF">2020-04-01T10:36:04Z</dcterms:modified>
</cp:coreProperties>
</file>