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47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51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5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38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36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33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9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67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4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69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46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851155" y="3861048"/>
            <a:ext cx="7154452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FAZLALIK VE  KAT PROBLEMLERİ </a:t>
            </a:r>
            <a:endParaRPr lang="tr-TR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6632"/>
            <a:ext cx="230505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2699792" y="2505670"/>
            <a:ext cx="36070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SINIFLAR 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267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832648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lnSpc>
                <a:spcPct val="200000"/>
              </a:lnSpc>
              <a:buNone/>
            </a:pPr>
            <a:r>
              <a:rPr lang="tr-TR" sz="3600" b="1" i="1" dirty="0" smtClean="0"/>
              <a:t> 	İki </a:t>
            </a:r>
            <a:r>
              <a:rPr lang="tr-TR" sz="3600" b="1" i="1" dirty="0"/>
              <a:t>sayının toplamı 45’tir. Sayılardan biri diğerinden </a:t>
            </a:r>
            <a:r>
              <a:rPr lang="tr-TR" sz="3600" b="1" i="1" dirty="0">
                <a:solidFill>
                  <a:srgbClr val="0070C0"/>
                </a:solidFill>
              </a:rPr>
              <a:t>7 fazla </a:t>
            </a:r>
            <a:r>
              <a:rPr lang="tr-TR" sz="3600" b="1" i="1" dirty="0"/>
              <a:t>olduğuna göre ,</a:t>
            </a:r>
            <a:r>
              <a:rPr lang="tr-TR" sz="3600" b="1" i="1" dirty="0">
                <a:solidFill>
                  <a:srgbClr val="0070C0"/>
                </a:solidFill>
              </a:rPr>
              <a:t>küçük sayı kaçtır </a:t>
            </a:r>
            <a:r>
              <a:rPr lang="tr-TR" sz="3600" b="1" i="1" dirty="0" smtClean="0">
                <a:solidFill>
                  <a:srgbClr val="0070C0"/>
                </a:solidFill>
              </a:rPr>
              <a:t>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802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662473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1259632" y="3612004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45-  7   </a:t>
            </a:r>
            <a:r>
              <a:rPr lang="tr-TR" sz="2800" b="1" dirty="0"/>
              <a:t>= </a:t>
            </a:r>
            <a:r>
              <a:rPr lang="tr-TR" sz="2800" b="1" dirty="0" smtClean="0"/>
              <a:t>38       </a:t>
            </a:r>
            <a:r>
              <a:rPr lang="tr-TR" sz="2800" b="1" dirty="0" smtClean="0">
                <a:solidFill>
                  <a:srgbClr val="92D050"/>
                </a:solidFill>
              </a:rPr>
              <a:t>( </a:t>
            </a:r>
            <a:r>
              <a:rPr lang="tr-TR" sz="2800" b="1" dirty="0">
                <a:solidFill>
                  <a:srgbClr val="92D050"/>
                </a:solidFill>
              </a:rPr>
              <a:t>İki küçük sayının toplamı   )</a:t>
            </a:r>
          </a:p>
          <a:p>
            <a:endParaRPr lang="tr-TR" sz="2800" b="1" dirty="0" smtClean="0">
              <a:solidFill>
                <a:srgbClr val="92D050"/>
              </a:solidFill>
            </a:endParaRPr>
          </a:p>
          <a:p>
            <a:r>
              <a:rPr lang="tr-TR" sz="2800" b="1" dirty="0" smtClean="0"/>
              <a:t>38   :   2    =  </a:t>
            </a:r>
            <a:r>
              <a:rPr lang="tr-TR" sz="2800" b="1" u="sng" dirty="0" smtClean="0">
                <a:solidFill>
                  <a:srgbClr val="FF0000"/>
                </a:solidFill>
              </a:rPr>
              <a:t>19   (Küçük sayı  )</a:t>
            </a:r>
          </a:p>
          <a:p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8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4000" b="1" i="1" dirty="0" smtClean="0">
                <a:solidFill>
                  <a:srgbClr val="0070C0"/>
                </a:solidFill>
              </a:rPr>
              <a:t>	</a:t>
            </a:r>
            <a:r>
              <a:rPr lang="tr-TR" sz="4000" b="1" i="1" dirty="0" smtClean="0">
                <a:solidFill>
                  <a:srgbClr val="0070C0"/>
                </a:solidFill>
              </a:rPr>
              <a:t>Biri </a:t>
            </a:r>
            <a:r>
              <a:rPr lang="tr-TR" sz="4000" b="1" i="1" dirty="0">
                <a:solidFill>
                  <a:srgbClr val="0070C0"/>
                </a:solidFill>
              </a:rPr>
              <a:t>diğerinden 4 yaş büyük </a:t>
            </a:r>
            <a:r>
              <a:rPr lang="tr-TR" sz="4000" b="1" i="1" dirty="0"/>
              <a:t>olan iki kardeşin yaşları toplamı 26’dır.  </a:t>
            </a:r>
            <a:r>
              <a:rPr lang="tr-TR" sz="4000" b="1" i="1" dirty="0">
                <a:solidFill>
                  <a:srgbClr val="0070C0"/>
                </a:solidFill>
              </a:rPr>
              <a:t>Küçük olan </a:t>
            </a:r>
            <a:r>
              <a:rPr lang="tr-TR" sz="4000" b="1" i="1" dirty="0"/>
              <a:t>kaç  yaşındadır ?</a:t>
            </a:r>
          </a:p>
        </p:txBody>
      </p:sp>
    </p:spTree>
    <p:extLst>
      <p:ext uri="{BB962C8B-B14F-4D97-AF65-F5344CB8AC3E}">
        <p14:creationId xmlns:p14="http://schemas.microsoft.com/office/powerpoint/2010/main" val="381964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  </a:t>
            </a:r>
            <a:r>
              <a:rPr lang="tr-TR" sz="8800" dirty="0" smtClean="0"/>
              <a:t>+            = 26 </a:t>
            </a:r>
          </a:p>
          <a:p>
            <a:pPr marL="0" indent="0">
              <a:buNone/>
            </a:pPr>
            <a:r>
              <a:rPr lang="tr-TR" sz="3600" dirty="0" smtClean="0"/>
              <a:t>              </a:t>
            </a:r>
          </a:p>
          <a:p>
            <a:pPr marL="0" indent="0">
              <a:buNone/>
            </a:pP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600" dirty="0" smtClean="0">
                <a:solidFill>
                  <a:srgbClr val="FF0000"/>
                </a:solidFill>
              </a:rPr>
              <a:t>          </a:t>
            </a:r>
            <a:r>
              <a:rPr lang="tr-TR" sz="3600" b="1" dirty="0" smtClean="0">
                <a:solidFill>
                  <a:srgbClr val="FF0000"/>
                </a:solidFill>
              </a:rPr>
              <a:t>26- 4  = 22  </a:t>
            </a:r>
            <a:r>
              <a:rPr lang="tr-TR" sz="2000" dirty="0" smtClean="0"/>
              <a:t>( Küçük kardeşin yaşının 2 katı )</a:t>
            </a:r>
            <a:endParaRPr lang="tr-TR" sz="2000" dirty="0"/>
          </a:p>
          <a:p>
            <a:pPr marL="0" indent="0">
              <a:buNone/>
            </a:pPr>
            <a:r>
              <a:rPr lang="tr-TR" sz="3600" dirty="0" smtClean="0"/>
              <a:t>                          </a:t>
            </a:r>
            <a:r>
              <a:rPr lang="tr-TR" sz="6600" dirty="0" smtClean="0"/>
              <a:t>+                 =  22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</a:t>
            </a:r>
            <a:r>
              <a:rPr lang="tr-TR" sz="3600" b="1" dirty="0" smtClean="0">
                <a:solidFill>
                  <a:srgbClr val="FF0000"/>
                </a:solidFill>
              </a:rPr>
              <a:t>22 : 2 =  </a:t>
            </a:r>
            <a:r>
              <a:rPr lang="tr-TR" sz="3600" b="1" u="sng" dirty="0" smtClean="0">
                <a:solidFill>
                  <a:srgbClr val="FF0000"/>
                </a:solidFill>
              </a:rPr>
              <a:t>11    </a:t>
            </a:r>
            <a:r>
              <a:rPr lang="tr-TR" u="sng" dirty="0" smtClean="0"/>
              <a:t>( küçük kardeşin yaşı )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509" y="636843"/>
            <a:ext cx="1631468" cy="183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16632"/>
            <a:ext cx="1440160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16" y="3861048"/>
            <a:ext cx="1277705" cy="1423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466136"/>
            <a:ext cx="1368152" cy="192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342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tr-TR" b="1" i="1" dirty="0" smtClean="0"/>
              <a:t>	Yaşları </a:t>
            </a:r>
            <a:r>
              <a:rPr lang="tr-TR" b="1" i="1" dirty="0"/>
              <a:t>toplamı 36 olan iki </a:t>
            </a:r>
            <a:r>
              <a:rPr lang="tr-TR" b="1" i="1" dirty="0" smtClean="0"/>
              <a:t>kardeşten, büyüğünün </a:t>
            </a:r>
            <a:r>
              <a:rPr lang="tr-TR" b="1" i="1" dirty="0"/>
              <a:t>yaşı küçüğünün yaşının </a:t>
            </a:r>
            <a:r>
              <a:rPr lang="tr-TR" b="1" i="1" dirty="0">
                <a:solidFill>
                  <a:srgbClr val="FF0000"/>
                </a:solidFill>
              </a:rPr>
              <a:t>2 katıdır. Büyük olan </a:t>
            </a:r>
            <a:r>
              <a:rPr lang="tr-TR" b="1" i="1" dirty="0"/>
              <a:t>kaç yaşındadır?</a:t>
            </a:r>
          </a:p>
        </p:txBody>
      </p:sp>
    </p:spTree>
    <p:extLst>
      <p:ext uri="{BB962C8B-B14F-4D97-AF65-F5344CB8AC3E}">
        <p14:creationId xmlns:p14="http://schemas.microsoft.com/office/powerpoint/2010/main" val="525032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16624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016224" cy="1530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79" y="1772816"/>
            <a:ext cx="696417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10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tr-TR" sz="3600" b="1" dirty="0" smtClean="0"/>
              <a:t>	</a:t>
            </a:r>
            <a:r>
              <a:rPr lang="tr-TR" sz="3600" b="1" i="1" dirty="0" smtClean="0"/>
              <a:t>Baba  </a:t>
            </a:r>
            <a:r>
              <a:rPr lang="tr-TR" sz="3600" b="1" i="1" dirty="0"/>
              <a:t>ile oğlunun yaşları toplamı 56’dır. Babanın yaşı oğlunun yaşının </a:t>
            </a:r>
            <a:r>
              <a:rPr lang="tr-TR" sz="3600" b="1" i="1" dirty="0">
                <a:solidFill>
                  <a:srgbClr val="FF0000"/>
                </a:solidFill>
              </a:rPr>
              <a:t>3 katı </a:t>
            </a:r>
            <a:r>
              <a:rPr lang="tr-TR" sz="3600" b="1" i="1" dirty="0"/>
              <a:t>olduğuna göre </a:t>
            </a:r>
            <a:r>
              <a:rPr lang="tr-TR" sz="3600" b="1" i="1" dirty="0">
                <a:solidFill>
                  <a:srgbClr val="FF0000"/>
                </a:solidFill>
              </a:rPr>
              <a:t>babanın yaşı kaçtır</a:t>
            </a:r>
            <a:r>
              <a:rPr lang="tr-TR" sz="3600" b="1" i="1" dirty="0"/>
              <a:t>?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0470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8727" y="548680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Babanın yaşı    +   	Çocuğun yaşı   =   56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3  kat    +    1 kat    = 56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(Çocuğun  yaşının 4 katı  = 56 )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56   </a:t>
            </a:r>
            <a:r>
              <a:rPr lang="tr-TR" b="1" dirty="0" smtClean="0"/>
              <a:t>:</a:t>
            </a:r>
            <a:r>
              <a:rPr lang="tr-TR" dirty="0" smtClean="0"/>
              <a:t>    4   =     1 4     Oğlunun yaşı </a:t>
            </a:r>
          </a:p>
          <a:p>
            <a:pPr marL="0" indent="0">
              <a:buNone/>
            </a:pPr>
            <a:r>
              <a:rPr lang="tr-TR" dirty="0" smtClean="0"/>
              <a:t>14   </a:t>
            </a:r>
            <a:r>
              <a:rPr lang="tr-TR" b="1" dirty="0" smtClean="0"/>
              <a:t>x</a:t>
            </a:r>
            <a:r>
              <a:rPr lang="tr-TR" dirty="0" smtClean="0"/>
              <a:t>   3   </a:t>
            </a:r>
            <a:r>
              <a:rPr lang="tr-TR" b="1" dirty="0" smtClean="0">
                <a:solidFill>
                  <a:srgbClr val="FF0000"/>
                </a:solidFill>
              </a:rPr>
              <a:t>=     4 2    Babanın yaşı </a:t>
            </a:r>
          </a:p>
          <a:p>
            <a:endParaRPr lang="tr-TR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8884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09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63</Words>
  <Application>Microsoft Office PowerPoint</Application>
  <PresentationFormat>Ekran Gösterisi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9</cp:revision>
  <dcterms:created xsi:type="dcterms:W3CDTF">2020-03-30T10:17:57Z</dcterms:created>
  <dcterms:modified xsi:type="dcterms:W3CDTF">2020-03-30T12:53:35Z</dcterms:modified>
</cp:coreProperties>
</file>