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9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266429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3. SINIFLAR</a:t>
            </a:r>
          </a:p>
          <a:p>
            <a:r>
              <a:rPr lang="tr-TR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HAYAT BİLGİSİ</a:t>
            </a:r>
          </a:p>
          <a:p>
            <a:r>
              <a:rPr lang="tr-TR" sz="5400" b="1" i="1" u="sng" dirty="0" smtClean="0">
                <a:ln w="11430"/>
                <a:solidFill>
                  <a:srgbClr val="7030A0"/>
                </a:solidFill>
                <a:latin typeface="Comic Sans MS" pitchFamily="66" charset="0"/>
              </a:rPr>
              <a:t>YÖNETİM BİRİMLERİ</a:t>
            </a:r>
            <a:endParaRPr lang="tr-TR" sz="5400" b="1" i="1" u="sng" dirty="0">
              <a:ln w="11430"/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HP\Desktop\Logoog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5839"/>
            <a:ext cx="2664296" cy="266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4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9398" y="3068960"/>
            <a:ext cx="6352478" cy="168973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Ülkemiz </a:t>
            </a:r>
            <a:r>
              <a:rPr lang="tr-TR" dirty="0">
                <a:solidFill>
                  <a:schemeClr val="tx1"/>
                </a:solidFill>
              </a:rPr>
              <a:t>cumhurbaşkanı ve bakanlar tarafından yönetilmektedir. </a:t>
            </a: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</a:rPr>
              <a:t>Vatandaşlarımıza </a:t>
            </a:r>
            <a:r>
              <a:rPr lang="tr-TR" dirty="0">
                <a:solidFill>
                  <a:schemeClr val="tx1"/>
                </a:solidFill>
              </a:rPr>
              <a:t>hizmetlerin daha kolay ulaştırılması için ülkemiz </a:t>
            </a:r>
            <a:r>
              <a:rPr lang="tr-TR" b="1" dirty="0">
                <a:solidFill>
                  <a:srgbClr val="7030A0"/>
                </a:solidFill>
              </a:rPr>
              <a:t>yönetim birimlerine ayrılmıştır.  </a:t>
            </a:r>
            <a:endParaRPr lang="tr-TR" b="1" dirty="0" smtClean="0">
              <a:solidFill>
                <a:srgbClr val="7030A0"/>
              </a:solidFill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38945" y="116632"/>
            <a:ext cx="8229600" cy="1252728"/>
          </a:xfrm>
        </p:spPr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YEREL YÖNETİM BİRİMLERİ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97" y="1196752"/>
            <a:ext cx="6264696" cy="185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 rot="10800000" flipV="1">
            <a:off x="6603998" y="3434517"/>
            <a:ext cx="2128691" cy="286232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NE AMAÇLA KURULMUŞ ?</a:t>
            </a:r>
          </a:p>
          <a:p>
            <a:r>
              <a:rPr lang="tr-TR" dirty="0" smtClean="0"/>
              <a:t>Yerel </a:t>
            </a:r>
            <a:r>
              <a:rPr lang="tr-TR" dirty="0"/>
              <a:t>yönetimler </a:t>
            </a:r>
            <a:endParaRPr lang="tr-TR" dirty="0" smtClean="0"/>
          </a:p>
          <a:p>
            <a:r>
              <a:rPr lang="tr-TR" dirty="0" smtClean="0"/>
              <a:t>il</a:t>
            </a:r>
            <a:r>
              <a:rPr lang="tr-TR" dirty="0"/>
              <a:t>, ilçe mahalle ve köy halkının </a:t>
            </a:r>
            <a:endParaRPr lang="tr-TR" dirty="0" smtClean="0"/>
          </a:p>
          <a:p>
            <a:r>
              <a:rPr lang="tr-TR" dirty="0" smtClean="0"/>
              <a:t>yerel </a:t>
            </a:r>
            <a:r>
              <a:rPr lang="tr-TR" dirty="0"/>
              <a:t>ortak ihtiyaçlarını karşılamak </a:t>
            </a:r>
            <a:r>
              <a:rPr lang="tr-TR" b="1" dirty="0">
                <a:solidFill>
                  <a:srgbClr val="FF0000"/>
                </a:solidFill>
              </a:rPr>
              <a:t>amacıyla</a:t>
            </a:r>
            <a:r>
              <a:rPr lang="tr-TR" dirty="0"/>
              <a:t> kurulmuştur.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144214" y="4509120"/>
            <a:ext cx="4104456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r-TR" sz="2400" b="1" dirty="0">
                <a:solidFill>
                  <a:srgbClr val="7030A0"/>
                </a:solidFill>
              </a:rPr>
              <a:t>BU YÖNETİM BİRİMLERİ  :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Wingdings" pitchFamily="2" charset="2"/>
              <a:buChar char="v"/>
            </a:pPr>
            <a:r>
              <a:rPr lang="tr-TR" sz="2400" i="1" dirty="0">
                <a:solidFill>
                  <a:srgbClr val="FF0000"/>
                </a:solidFill>
              </a:rPr>
              <a:t>MAHALLE 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Wingdings" pitchFamily="2" charset="2"/>
              <a:buChar char="v"/>
            </a:pPr>
            <a:r>
              <a:rPr lang="tr-TR" sz="2400" dirty="0">
                <a:solidFill>
                  <a:srgbClr val="FF0000"/>
                </a:solidFill>
              </a:rPr>
              <a:t>KÖY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Wingdings" pitchFamily="2" charset="2"/>
              <a:buChar char="v"/>
            </a:pPr>
            <a:r>
              <a:rPr lang="tr-TR" sz="2400" dirty="0">
                <a:solidFill>
                  <a:srgbClr val="FF0000"/>
                </a:solidFill>
              </a:rPr>
              <a:t>İLÇE   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Wingdings" pitchFamily="2" charset="2"/>
              <a:buChar char="v"/>
            </a:pPr>
            <a:r>
              <a:rPr lang="tr-TR" sz="2400" dirty="0">
                <a:solidFill>
                  <a:srgbClr val="FF0000"/>
                </a:solidFill>
              </a:rPr>
              <a:t>İL</a:t>
            </a:r>
          </a:p>
        </p:txBody>
      </p:sp>
    </p:spTree>
    <p:extLst>
      <p:ext uri="{BB962C8B-B14F-4D97-AF65-F5344CB8AC3E}">
        <p14:creationId xmlns:p14="http://schemas.microsoft.com/office/powerpoint/2010/main" val="152579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27584" y="1196752"/>
            <a:ext cx="7408333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b="1" i="1" dirty="0"/>
              <a:t>Mahallemizi ve köyümüzü </a:t>
            </a:r>
            <a:r>
              <a:rPr lang="tr-TR" b="1" i="1" dirty="0">
                <a:solidFill>
                  <a:srgbClr val="FF0000"/>
                </a:solidFill>
              </a:rPr>
              <a:t>muhtar</a:t>
            </a:r>
          </a:p>
          <a:p>
            <a:pPr marL="0" indent="0">
              <a:buNone/>
            </a:pPr>
            <a:r>
              <a:rPr lang="tr-TR" b="1" i="1" dirty="0"/>
              <a:t>	İ</a:t>
            </a:r>
            <a:r>
              <a:rPr lang="tr-TR" b="1" i="1" dirty="0" smtClean="0"/>
              <a:t>lçemizi </a:t>
            </a:r>
            <a:r>
              <a:rPr lang="tr-TR" b="1" i="1" dirty="0">
                <a:solidFill>
                  <a:srgbClr val="FF0000"/>
                </a:solidFill>
              </a:rPr>
              <a:t>kaymakam ve belediye başkanı</a:t>
            </a:r>
          </a:p>
          <a:p>
            <a:pPr marL="0" indent="0">
              <a:buNone/>
            </a:pPr>
            <a:r>
              <a:rPr lang="tr-TR" b="1" i="1" dirty="0"/>
              <a:t>	İlimizi </a:t>
            </a:r>
            <a:r>
              <a:rPr lang="tr-TR" b="1" i="1" dirty="0">
                <a:solidFill>
                  <a:srgbClr val="FF0000"/>
                </a:solidFill>
              </a:rPr>
              <a:t>vali ve belediye başkanı </a:t>
            </a:r>
            <a:r>
              <a:rPr lang="tr-TR" b="1" i="1" dirty="0"/>
              <a:t>yönetmektedir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b="1" i="1" dirty="0">
                <a:solidFill>
                  <a:srgbClr val="7030A0"/>
                </a:solidFill>
              </a:rPr>
              <a:t>Yerel yöneticilerden </a:t>
            </a:r>
            <a:r>
              <a:rPr lang="tr-TR" b="1" i="1" dirty="0">
                <a:solidFill>
                  <a:srgbClr val="FF0000"/>
                </a:solidFill>
              </a:rPr>
              <a:t>muhtar ve belediye başkanları seçimle iş başına gelir. </a:t>
            </a:r>
            <a:endParaRPr lang="tr-TR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rgbClr val="7030A0"/>
                </a:solidFill>
              </a:rPr>
              <a:t>Kaymakam </a:t>
            </a:r>
            <a:r>
              <a:rPr lang="tr-TR" b="1" i="1" dirty="0">
                <a:solidFill>
                  <a:srgbClr val="7030A0"/>
                </a:solidFill>
              </a:rPr>
              <a:t>ve valileri bakanlar kurulu atamaktadır</a:t>
            </a:r>
          </a:p>
          <a:p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322450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ui_3_17_2_1_1585668291105_39" descr="türkiye haritası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55" y="535967"/>
            <a:ext cx="5852442" cy="29885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467544" y="3501008"/>
            <a:ext cx="77768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   İl</a:t>
            </a:r>
            <a:endParaRPr lang="tr-TR" sz="40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Ülkemizde 81 tane il vardır.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İstanbul, Ankara, İzmir, Burdur, Trabzon bu illere örnektir</a:t>
            </a:r>
            <a:r>
              <a:rPr lang="tr-TR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/>
              <a:t>İli </a:t>
            </a:r>
            <a:r>
              <a:rPr lang="tr-TR" dirty="0">
                <a:solidFill>
                  <a:srgbClr val="FF0000"/>
                </a:solidFill>
              </a:rPr>
              <a:t>vali</a:t>
            </a:r>
            <a:r>
              <a:rPr lang="tr-TR" dirty="0"/>
              <a:t> yönetir. </a:t>
            </a:r>
            <a:endParaRPr lang="tr-T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 smtClean="0"/>
              <a:t>Valiler </a:t>
            </a:r>
            <a:r>
              <a:rPr lang="tr-TR" dirty="0"/>
              <a:t>kanunların uygulanmasını sağlar</a:t>
            </a:r>
            <a:r>
              <a:rPr lang="tr-TR" dirty="0" smtClean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tr-TR" dirty="0" smtClean="0"/>
              <a:t> </a:t>
            </a:r>
            <a:r>
              <a:rPr lang="tr-TR" dirty="0"/>
              <a:t>İlin güvenliğinden </a:t>
            </a:r>
            <a:r>
              <a:rPr lang="tr-TR" dirty="0">
                <a:solidFill>
                  <a:srgbClr val="FF0000"/>
                </a:solidFill>
              </a:rPr>
              <a:t>valiler</a:t>
            </a:r>
            <a:r>
              <a:rPr lang="tr-TR" dirty="0"/>
              <a:t> sorumludur. </a:t>
            </a:r>
            <a:endParaRPr lang="tr-T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 smtClean="0"/>
              <a:t> Vali </a:t>
            </a:r>
            <a:r>
              <a:rPr lang="tr-TR" dirty="0">
                <a:solidFill>
                  <a:srgbClr val="FF0000"/>
                </a:solidFill>
              </a:rPr>
              <a:t>devlet tarafından atanır</a:t>
            </a:r>
            <a:r>
              <a:rPr lang="tr-TR" dirty="0"/>
              <a:t>.</a:t>
            </a:r>
          </a:p>
          <a:p>
            <a:pPr marL="285750" indent="-285750">
              <a:buFont typeface="Wingdings" pitchFamily="2" charset="2"/>
              <a:buChar char="v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319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698384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tr-TR" b="1" i="1" dirty="0">
                <a:solidFill>
                  <a:schemeClr val="tx1"/>
                </a:solidFill>
              </a:rPr>
              <a:t>İlde insanlara su, yol, aydınlatma , temizlik ve esnaf denetimi gibi hizmetler belediye tarafından yapılır. Belediyeyi belediye başkanları yönetir. </a:t>
            </a:r>
            <a:endParaRPr lang="tr-TR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b="1" i="1" dirty="0" smtClean="0">
                <a:solidFill>
                  <a:srgbClr val="FF0000"/>
                </a:solidFill>
              </a:rPr>
              <a:t>Belediye </a:t>
            </a:r>
            <a:r>
              <a:rPr lang="tr-TR" b="1" i="1" dirty="0">
                <a:solidFill>
                  <a:srgbClr val="FF0000"/>
                </a:solidFill>
              </a:rPr>
              <a:t>başkanları seçim ile göreve gelirler.</a:t>
            </a:r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24351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88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404664"/>
            <a:ext cx="4108918" cy="4248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4200" b="1" dirty="0" smtClean="0">
                <a:solidFill>
                  <a:srgbClr val="FFFF00"/>
                </a:solidFill>
                <a:latin typeface="Arial Black" pitchFamily="34" charset="0"/>
              </a:rPr>
              <a:t>     İLÇE</a:t>
            </a:r>
            <a:r>
              <a:rPr lang="tr-TR" dirty="0" smtClean="0">
                <a:solidFill>
                  <a:srgbClr val="FFFF00"/>
                </a:solidFill>
              </a:rPr>
              <a:t>	</a:t>
            </a:r>
            <a:endParaRPr lang="tr-TR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tx1"/>
                </a:solidFill>
              </a:rPr>
              <a:t>İller </a:t>
            </a:r>
            <a:r>
              <a:rPr lang="tr-TR" b="1" dirty="0">
                <a:solidFill>
                  <a:schemeClr val="tx1"/>
                </a:solidFill>
              </a:rPr>
              <a:t>ilçelere ayrılmıştır. 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tx1"/>
                </a:solidFill>
              </a:rPr>
              <a:t>Örneğin </a:t>
            </a:r>
            <a:r>
              <a:rPr lang="tr-TR" b="1" dirty="0">
                <a:solidFill>
                  <a:schemeClr val="tx1"/>
                </a:solidFill>
              </a:rPr>
              <a:t>İstanbul'da Kadıköy, Bakırköy gibi ilçeler vardır. İzmir'de ise Karşıyaka, Bornova, Balçova gibi ilçeler vardır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tx1"/>
                </a:solidFill>
              </a:rPr>
              <a:t>İlçeyi </a:t>
            </a:r>
            <a:r>
              <a:rPr lang="tr-TR" b="1" dirty="0">
                <a:solidFill>
                  <a:srgbClr val="FF0000"/>
                </a:solidFill>
              </a:rPr>
              <a:t>kaymakam </a:t>
            </a:r>
            <a:r>
              <a:rPr lang="tr-TR" b="1" dirty="0">
                <a:solidFill>
                  <a:schemeClr val="tx1"/>
                </a:solidFill>
              </a:rPr>
              <a:t>yönetir. </a:t>
            </a:r>
            <a:endParaRPr lang="tr-TR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tx1"/>
                </a:solidFill>
              </a:rPr>
              <a:t>Kaymakam </a:t>
            </a:r>
            <a:r>
              <a:rPr lang="tr-TR" b="1" dirty="0">
                <a:solidFill>
                  <a:schemeClr val="tx1"/>
                </a:solidFill>
              </a:rPr>
              <a:t>ilçede hükümeti temsil eder</a:t>
            </a:r>
            <a:r>
              <a:rPr lang="tr-TR" b="1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i="1" dirty="0">
                <a:solidFill>
                  <a:srgbClr val="7030A0"/>
                </a:solidFill>
              </a:rPr>
              <a:t>Kaymakam devlet tarafından atanır</a:t>
            </a:r>
            <a:r>
              <a:rPr lang="tr-TR" b="1" i="1" dirty="0" smtClean="0">
                <a:solidFill>
                  <a:srgbClr val="7030A0"/>
                </a:solidFill>
              </a:rPr>
              <a:t>.</a:t>
            </a:r>
            <a:r>
              <a:rPr lang="tr-TR" b="1" i="1" dirty="0">
                <a:solidFill>
                  <a:srgbClr val="7030A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84736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4725144"/>
            <a:ext cx="77408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tr-TR" dirty="0"/>
              <a:t>İlçede insanlara su, yol, aydınlatma , temizlik ve esnaf denetimi gibi hizmetler belediye tarafından yapılır. </a:t>
            </a:r>
            <a:endParaRPr lang="tr-T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tr-TR" dirty="0" smtClean="0"/>
              <a:t>Belediyeyi </a:t>
            </a:r>
            <a:r>
              <a:rPr lang="tr-TR" dirty="0"/>
              <a:t>belediye başkanları yönetir. </a:t>
            </a:r>
            <a:endParaRPr lang="tr-TR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tr-TR" sz="2000" b="1" i="1" dirty="0" smtClean="0">
                <a:solidFill>
                  <a:srgbClr val="7030A0"/>
                </a:solidFill>
              </a:rPr>
              <a:t>Belediye </a:t>
            </a:r>
            <a:r>
              <a:rPr lang="tr-TR" sz="2000" b="1" i="1" dirty="0">
                <a:solidFill>
                  <a:srgbClr val="7030A0"/>
                </a:solidFill>
              </a:rPr>
              <a:t>başkanları seçim ile göreve gelirler.</a:t>
            </a:r>
          </a:p>
        </p:txBody>
      </p:sp>
    </p:spTree>
    <p:extLst>
      <p:ext uri="{BB962C8B-B14F-4D97-AF65-F5344CB8AC3E}">
        <p14:creationId xmlns:p14="http://schemas.microsoft.com/office/powerpoint/2010/main" val="419805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99592" y="1556792"/>
            <a:ext cx="7408333" cy="3672408"/>
          </a:xfrm>
        </p:spPr>
        <p:txBody>
          <a:bodyPr/>
          <a:lstStyle/>
          <a:p>
            <a:pPr marL="0" indent="0"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KÖY- MAHALLE</a:t>
            </a:r>
            <a:endParaRPr lang="tr-TR" sz="36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tr-TR" b="1" i="1" dirty="0"/>
              <a:t>İl ve ilçelerde mahalle </a:t>
            </a:r>
            <a:r>
              <a:rPr lang="tr-TR" b="1" i="1" dirty="0" smtClean="0"/>
              <a:t>ve </a:t>
            </a:r>
            <a:r>
              <a:rPr lang="tr-TR" b="1" i="1" dirty="0"/>
              <a:t>köyler vardır</a:t>
            </a:r>
            <a:r>
              <a:rPr lang="tr-TR" b="1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tr-TR" b="1" i="1" dirty="0" smtClean="0"/>
              <a:t>Mahalle </a:t>
            </a:r>
            <a:r>
              <a:rPr lang="tr-TR" b="1" i="1" dirty="0"/>
              <a:t>ve köyü </a:t>
            </a:r>
            <a:r>
              <a:rPr lang="tr-TR" b="1" i="1" dirty="0">
                <a:solidFill>
                  <a:srgbClr val="FF0000"/>
                </a:solidFill>
              </a:rPr>
              <a:t>muhtar</a:t>
            </a:r>
            <a:r>
              <a:rPr lang="tr-TR" b="1" i="1" dirty="0"/>
              <a:t> yönetir</a:t>
            </a:r>
            <a:r>
              <a:rPr lang="tr-TR" b="1" i="1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tr-TR" b="1" i="1" dirty="0" smtClean="0"/>
              <a:t> </a:t>
            </a:r>
            <a:r>
              <a:rPr lang="tr-TR" b="1" i="1" dirty="0"/>
              <a:t>Muhtarlar devletin köydeki ve mahalledeki temsilcisidir. </a:t>
            </a:r>
            <a:endParaRPr lang="tr-TR" b="1" i="1" dirty="0" smtClean="0"/>
          </a:p>
          <a:p>
            <a:pPr>
              <a:buFont typeface="Wingdings" pitchFamily="2" charset="2"/>
              <a:buChar char="v"/>
            </a:pPr>
            <a:r>
              <a:rPr lang="tr-TR" b="1" i="1" dirty="0" smtClean="0"/>
              <a:t>Muhtarı </a:t>
            </a:r>
            <a:r>
              <a:rPr lang="tr-TR" b="1" i="1" dirty="0"/>
              <a:t>köy ya da mahalle halkı seçer.</a:t>
            </a:r>
          </a:p>
          <a:p>
            <a:pPr>
              <a:buFont typeface="Wingdings" pitchFamily="2" charset="2"/>
              <a:buChar char="v"/>
            </a:pP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207182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083124"/>
              </p:ext>
            </p:extLst>
          </p:nvPr>
        </p:nvGraphicFramePr>
        <p:xfrm>
          <a:off x="611560" y="1988840"/>
          <a:ext cx="7632848" cy="4220683"/>
        </p:xfrm>
        <a:graphic>
          <a:graphicData uri="http://schemas.openxmlformats.org/drawingml/2006/table">
            <a:tbl>
              <a:tblPr firstRow="1" firstCol="1" bandRow="1"/>
              <a:tblGrid>
                <a:gridCol w="1908212"/>
                <a:gridCol w="1908212"/>
                <a:gridCol w="1908212"/>
                <a:gridCol w="1908212"/>
              </a:tblGrid>
              <a:tr h="1111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1" spc="4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Yöneticiler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1" spc="40" dirty="0">
                          <a:solidFill>
                            <a:srgbClr val="7030A0"/>
                          </a:solidFill>
                          <a:effectLst/>
                          <a:latin typeface="Arial Black" pitchFamily="34" charset="0"/>
                          <a:ea typeface="Times New Roman"/>
                          <a:cs typeface="Calibri"/>
                        </a:rPr>
                        <a:t>Görev Yeri</a:t>
                      </a:r>
                      <a:endParaRPr lang="tr-TR" sz="1800" b="1" dirty="0">
                        <a:solidFill>
                          <a:srgbClr val="7030A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1" spc="40" dirty="0">
                          <a:solidFill>
                            <a:srgbClr val="7030A0"/>
                          </a:solidFill>
                          <a:effectLst/>
                          <a:latin typeface="Arial Black" pitchFamily="34" charset="0"/>
                          <a:ea typeface="Times New Roman"/>
                          <a:cs typeface="Calibri"/>
                        </a:rPr>
                        <a:t>Göreve </a:t>
                      </a:r>
                      <a:r>
                        <a:rPr lang="tr-TR" sz="1800" b="1" spc="40" dirty="0" smtClean="0">
                          <a:solidFill>
                            <a:srgbClr val="7030A0"/>
                          </a:solidFill>
                          <a:effectLst/>
                          <a:latin typeface="Arial Black" pitchFamily="34" charset="0"/>
                          <a:ea typeface="Times New Roman"/>
                          <a:cs typeface="Calibri"/>
                        </a:rPr>
                        <a:t>Gelme Şekli</a:t>
                      </a:r>
                      <a:endParaRPr lang="tr-TR" sz="1800" b="1" dirty="0">
                        <a:solidFill>
                          <a:srgbClr val="7030A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1" spc="40" dirty="0">
                          <a:solidFill>
                            <a:srgbClr val="7030A0"/>
                          </a:solidFill>
                          <a:effectLst/>
                          <a:latin typeface="Arial Black" pitchFamily="34" charset="0"/>
                          <a:ea typeface="Times New Roman"/>
                          <a:cs typeface="Calibri"/>
                        </a:rPr>
                        <a:t>Görevleri</a:t>
                      </a:r>
                      <a:endParaRPr lang="tr-TR" sz="1800" b="1" dirty="0">
                        <a:solidFill>
                          <a:srgbClr val="7030A0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Vali</a:t>
                      </a:r>
                      <a:endParaRPr lang="tr-TR" sz="18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İl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Atama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Eğitim, sağlık, güvenlik vb.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0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Kaymakam</a:t>
                      </a:r>
                      <a:endParaRPr lang="tr-TR" sz="18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İlçe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Atama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Eğitim, sağlık, güvenlik vb.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Belediye Başkanı</a:t>
                      </a:r>
                      <a:endParaRPr lang="tr-TR" sz="18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İl / İlçe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Seçimle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Yol, su, temizlik vb.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FF0000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Muhtar</a:t>
                      </a:r>
                      <a:endParaRPr lang="tr-TR" sz="1800" b="0" dirty="0"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Mahalle / Köy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Seçimle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250"/>
                        </a:spcAft>
                      </a:pPr>
                      <a:r>
                        <a:rPr lang="tr-TR" sz="1800" b="0" spc="40" dirty="0">
                          <a:solidFill>
                            <a:srgbClr val="222222"/>
                          </a:solidFill>
                          <a:effectLst/>
                          <a:latin typeface="Comic Sans MS" pitchFamily="66" charset="0"/>
                          <a:ea typeface="Times New Roman"/>
                          <a:cs typeface="Calibri"/>
                        </a:rPr>
                        <a:t>Sorunları çözme</a:t>
                      </a:r>
                      <a:endParaRPr lang="tr-TR" sz="1800" b="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2267744" y="692696"/>
            <a:ext cx="4592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YEREL YÖNETİCİLER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81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83568" y="386416"/>
            <a:ext cx="7992888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4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tr-TR" sz="4400" b="1" dirty="0" smtClean="0">
                <a:solidFill>
                  <a:schemeClr val="tx1"/>
                </a:solidFill>
                <a:latin typeface="Arial Black" pitchFamily="34" charset="0"/>
              </a:rPr>
              <a:t>ARAŞTIRMA</a:t>
            </a:r>
          </a:p>
          <a:p>
            <a:pPr marL="0" indent="0">
              <a:buNone/>
            </a:pPr>
            <a:r>
              <a:rPr lang="tr-TR" sz="4400" b="1" dirty="0" smtClean="0">
                <a:solidFill>
                  <a:schemeClr val="tx1"/>
                </a:solidFill>
                <a:latin typeface="Arial Black" pitchFamily="34" charset="0"/>
              </a:rPr>
              <a:t>ÖDEVİ </a:t>
            </a:r>
          </a:p>
          <a:p>
            <a:pPr marL="0" indent="0">
              <a:buNone/>
            </a:pPr>
            <a:endParaRPr lang="tr-TR" sz="44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tr-TR" sz="2000" b="1" dirty="0" smtClean="0">
                <a:solidFill>
                  <a:srgbClr val="FF0000"/>
                </a:solidFill>
              </a:rPr>
              <a:t>Yalova’nın ilçe ve köylerini 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araştırarak A4 kağıdına not alalım.</a:t>
            </a:r>
          </a:p>
          <a:p>
            <a:pPr>
              <a:buFont typeface="Wingdings" pitchFamily="2" charset="2"/>
              <a:buChar char="§"/>
            </a:pPr>
            <a:endParaRPr lang="tr-TR" sz="2000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tr-TR" sz="2000" b="1" dirty="0" smtClean="0">
                <a:solidFill>
                  <a:srgbClr val="FF0000"/>
                </a:solidFill>
              </a:rPr>
              <a:t>Hayat Bilgisi ders kitabımız </a:t>
            </a:r>
          </a:p>
          <a:p>
            <a:pPr marL="0" indent="0">
              <a:buNone/>
            </a:pPr>
            <a:r>
              <a:rPr lang="tr-TR" sz="2000" b="1" dirty="0" smtClean="0">
                <a:solidFill>
                  <a:srgbClr val="FF0000"/>
                </a:solidFill>
              </a:rPr>
              <a:t>sayfa 91’i yapalım.</a:t>
            </a:r>
            <a:endParaRPr lang="tr-TR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672408" cy="589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237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558</TotalTime>
  <Words>262</Words>
  <Application>Microsoft Office PowerPoint</Application>
  <PresentationFormat>Ekran Gösterisi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Dalga Biçimi</vt:lpstr>
      <vt:lpstr>PowerPoint Sunusu</vt:lpstr>
      <vt:lpstr>YEREL YÖNETİM BİRİMLERİ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</dc:creator>
  <cp:lastModifiedBy>HP</cp:lastModifiedBy>
  <cp:revision>10</cp:revision>
  <dcterms:created xsi:type="dcterms:W3CDTF">2020-03-31T15:14:34Z</dcterms:created>
  <dcterms:modified xsi:type="dcterms:W3CDTF">2020-04-01T12:21:23Z</dcterms:modified>
</cp:coreProperties>
</file>