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3" r:id="rId8"/>
    <p:sldId id="268" r:id="rId9"/>
    <p:sldId id="264" r:id="rId10"/>
    <p:sldId id="266" r:id="rId11"/>
    <p:sldId id="270" r:id="rId12"/>
    <p:sldId id="271" r:id="rId13"/>
    <p:sldId id="267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94632" autoAdjust="0"/>
  </p:normalViewPr>
  <p:slideViewPr>
    <p:cSldViewPr>
      <p:cViewPr varScale="1">
        <p:scale>
          <a:sx n="87" d="100"/>
          <a:sy n="87" d="100"/>
        </p:scale>
        <p:origin x="-5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30.03.2020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70" y="80022"/>
            <a:ext cx="2304256" cy="198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629318" y="4077072"/>
            <a:ext cx="7488831" cy="1600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rgbClr val="7030A0"/>
                </a:solidFill>
                <a:latin typeface="Arial Black" pitchFamily="34" charset="0"/>
              </a:rPr>
              <a:t>CANLILAR DÜNYASINA YOLCULUK</a:t>
            </a:r>
          </a:p>
          <a:p>
            <a:endParaRPr lang="tr-TR" dirty="0"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535743" cy="13372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287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467600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</a:rPr>
              <a:t>7. BOŞALTIM YAPMA</a:t>
            </a:r>
          </a:p>
          <a:p>
            <a:pPr marL="0" indent="0">
              <a:buNone/>
            </a:pPr>
            <a:r>
              <a:rPr lang="tr-TR" i="1" dirty="0" smtClean="0">
                <a:latin typeface="Comic Sans MS" pitchFamily="66" charset="0"/>
              </a:rPr>
              <a:t>Vücudumuzda </a:t>
            </a:r>
            <a:r>
              <a:rPr lang="tr-TR" i="1" dirty="0">
                <a:latin typeface="Comic Sans MS" pitchFamily="66" charset="0"/>
              </a:rPr>
              <a:t>oluşan zararlı maddelerin ve fazlalık suyun dışarı atılması gerekmektedir. İşe yaramayan zararlı atıkların vücuttan atılmasına </a:t>
            </a:r>
            <a:r>
              <a:rPr lang="tr-TR" i="1" dirty="0">
                <a:solidFill>
                  <a:srgbClr val="FF0000"/>
                </a:solidFill>
                <a:latin typeface="Comic Sans MS" pitchFamily="66" charset="0"/>
              </a:rPr>
              <a:t>boşaltım </a:t>
            </a:r>
            <a:r>
              <a:rPr lang="tr-TR" i="1" dirty="0">
                <a:latin typeface="Comic Sans MS" pitchFamily="66" charset="0"/>
              </a:rPr>
              <a:t>denilmektedir. </a:t>
            </a:r>
            <a:endParaRPr lang="tr-TR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b="1" i="1" dirty="0">
                <a:solidFill>
                  <a:srgbClr val="0070C0"/>
                </a:solidFill>
                <a:latin typeface="Comic Sans MS" pitchFamily="66" charset="0"/>
              </a:rPr>
              <a:t>Hayvanlar nasıl boşaltım </a:t>
            </a:r>
            <a:r>
              <a:rPr lang="tr-TR" b="1" i="1" dirty="0" smtClean="0">
                <a:solidFill>
                  <a:srgbClr val="0070C0"/>
                </a:solidFill>
                <a:latin typeface="Comic Sans MS" pitchFamily="66" charset="0"/>
              </a:rPr>
              <a:t>yapar? 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0070C0"/>
                </a:solidFill>
                <a:latin typeface="Comic Sans MS" pitchFamily="66" charset="0"/>
              </a:rPr>
              <a:t> sorusunun </a:t>
            </a:r>
            <a:r>
              <a:rPr lang="tr-TR" i="1" dirty="0">
                <a:solidFill>
                  <a:srgbClr val="0070C0"/>
                </a:solidFill>
                <a:latin typeface="Comic Sans MS" pitchFamily="66" charset="0"/>
              </a:rPr>
              <a:t>cevabı her hayvan için farklıdır</a:t>
            </a:r>
            <a:r>
              <a:rPr lang="tr-TR" i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tr-TR" b="1" i="1" dirty="0">
                <a:solidFill>
                  <a:srgbClr val="00B050"/>
                </a:solidFill>
                <a:latin typeface="Comic Sans MS" pitchFamily="66" charset="0"/>
              </a:rPr>
              <a:t>Bitkiler nasıl boşaltım </a:t>
            </a:r>
            <a:r>
              <a:rPr lang="tr-TR" b="1" i="1" dirty="0" smtClean="0">
                <a:solidFill>
                  <a:srgbClr val="00B050"/>
                </a:solidFill>
                <a:latin typeface="Comic Sans MS" pitchFamily="66" charset="0"/>
              </a:rPr>
              <a:t>yapar? </a:t>
            </a:r>
            <a:r>
              <a:rPr lang="tr-TR" i="1" dirty="0">
                <a:latin typeface="Comic Sans MS" pitchFamily="66" charset="0"/>
              </a:rPr>
              <a:t>B</a:t>
            </a:r>
            <a:r>
              <a:rPr lang="tr-TR" i="1" dirty="0" smtClean="0">
                <a:latin typeface="Comic Sans MS" pitchFamily="66" charset="0"/>
              </a:rPr>
              <a:t>itkiler </a:t>
            </a:r>
            <a:r>
              <a:rPr lang="tr-TR" i="1" dirty="0">
                <a:latin typeface="Comic Sans MS" pitchFamily="66" charset="0"/>
              </a:rPr>
              <a:t>de bir canlı oldukları için onlarında boşaltma işlemi vardır. Ama bitkilerin </a:t>
            </a:r>
            <a:r>
              <a:rPr lang="tr-TR" i="1" dirty="0" smtClean="0">
                <a:latin typeface="Comic Sans MS" pitchFamily="66" charset="0"/>
              </a:rPr>
              <a:t>boşaltma </a:t>
            </a:r>
            <a:r>
              <a:rPr lang="tr-TR" i="1" dirty="0">
                <a:latin typeface="Comic Sans MS" pitchFamily="66" charset="0"/>
              </a:rPr>
              <a:t>için herhangi bir organları yada bir sistemi mevcut değildir</a:t>
            </a:r>
            <a:r>
              <a:rPr lang="tr-TR" i="1" dirty="0" smtClean="0">
                <a:latin typeface="Comic Sans MS" pitchFamily="66" charset="0"/>
              </a:rPr>
              <a:t>. Terleyerek, damlayarak yada yapraklarını dökerek boşaltım yaparlar.</a:t>
            </a:r>
          </a:p>
        </p:txBody>
      </p:sp>
    </p:spTree>
    <p:extLst>
      <p:ext uri="{BB962C8B-B14F-4D97-AF65-F5344CB8AC3E}">
        <p14:creationId xmlns:p14="http://schemas.microsoft.com/office/powerpoint/2010/main" val="27188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319958" cy="662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31" y="1372147"/>
            <a:ext cx="1011237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3132" y="1064370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Comic Sans MS" pitchFamily="66" charset="0"/>
              </a:rPr>
              <a:t>DERS KİTABIMIZ</a:t>
            </a:r>
            <a:endParaRPr lang="tr-TR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5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06144" cy="677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>
            <a:off x="611560" y="16402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5" y="1268760"/>
            <a:ext cx="17859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37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94670" y="61084"/>
            <a:ext cx="8325802" cy="66802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sz="6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r-TR" sz="6000" b="1" dirty="0" smtClean="0">
                <a:solidFill>
                  <a:srgbClr val="FF0000"/>
                </a:solidFill>
                <a:latin typeface="Comic Sans MS" pitchFamily="66" charset="0"/>
              </a:rPr>
              <a:t>MERAK  DUVARINA </a:t>
            </a:r>
            <a:r>
              <a:rPr lang="tr-TR" sz="6000" b="1" dirty="0" smtClean="0">
                <a:solidFill>
                  <a:srgbClr val="7030A0"/>
                </a:solidFill>
                <a:latin typeface="Comic Sans MS" pitchFamily="66" charset="0"/>
              </a:rPr>
              <a:t>SORULARINI YAZMAYA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</a:rPr>
              <a:t>HAZIR MISIN? </a:t>
            </a:r>
            <a:r>
              <a:rPr lang="tr-TR" sz="6000" b="1" dirty="0" smtClean="0">
                <a:solidFill>
                  <a:srgbClr val="00B0F0"/>
                </a:solidFill>
                <a:latin typeface="Comic Sans MS" pitchFamily="66" charset="0"/>
                <a:sym typeface="Wingdings" pitchFamily="2" charset="2"/>
              </a:rPr>
              <a:t></a:t>
            </a:r>
          </a:p>
          <a:p>
            <a:pPr marL="0" indent="0">
              <a:lnSpc>
                <a:spcPct val="110000"/>
              </a:lnSpc>
              <a:buNone/>
            </a:pPr>
            <a:endParaRPr lang="tr-TR" sz="6000" b="1" dirty="0">
              <a:solidFill>
                <a:srgbClr val="00B0F0"/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tr-TR" sz="6000" b="1" dirty="0" smtClean="0">
              <a:solidFill>
                <a:srgbClr val="00B0F0"/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tr-TR" sz="6000" b="1" dirty="0" smtClean="0">
              <a:solidFill>
                <a:srgbClr val="00B0F0"/>
              </a:solidFill>
              <a:latin typeface="Comic Sans MS" pitchFamily="66" charset="0"/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buNone/>
            </a:pPr>
            <a:endParaRPr lang="tr-TR" sz="6000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59" y="-101945"/>
            <a:ext cx="230505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2656"/>
            <a:ext cx="2304488" cy="19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339752" y="3140968"/>
            <a:ext cx="4464496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i="1" dirty="0" smtClean="0">
                <a:solidFill>
                  <a:srgbClr val="002060"/>
                </a:solidFill>
              </a:rPr>
              <a:t>Tuğba KULABER ŞIK</a:t>
            </a:r>
          </a:p>
          <a:p>
            <a:pPr algn="ctr">
              <a:lnSpc>
                <a:spcPct val="150000"/>
              </a:lnSpc>
            </a:pPr>
            <a:r>
              <a:rPr lang="tr-TR" sz="2000" b="1" i="1" dirty="0" smtClean="0">
                <a:solidFill>
                  <a:srgbClr val="002060"/>
                </a:solidFill>
              </a:rPr>
              <a:t>3-A Sınıf Öğretmeni</a:t>
            </a:r>
            <a:endParaRPr lang="tr-TR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122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85295" y="258672"/>
            <a:ext cx="78488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  <a:latin typeface="Comic Sans MS" pitchFamily="66" charset="0"/>
              </a:rPr>
              <a:t>ÇEVREMİZDEKİ VARLIKLARI TANIYALIM </a:t>
            </a:r>
          </a:p>
          <a:p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67544" y="1052736"/>
            <a:ext cx="77768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Varlık: </a:t>
            </a:r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 Yaşadığımız</a:t>
            </a:r>
            <a:r>
              <a:rPr lang="tr-TR" sz="2000" dirty="0" smtClean="0">
                <a:latin typeface="Comic Sans MS" pitchFamily="66" charset="0"/>
              </a:rPr>
              <a:t> </a:t>
            </a:r>
            <a:r>
              <a:rPr lang="tr-TR" sz="2000" dirty="0">
                <a:latin typeface="Comic Sans MS" pitchFamily="66" charset="0"/>
              </a:rPr>
              <a:t>çevrede beş duyu organımızla </a:t>
            </a:r>
            <a:r>
              <a:rPr lang="tr-TR" sz="2000" dirty="0" smtClean="0">
                <a:latin typeface="Comic Sans MS" pitchFamily="66" charset="0"/>
              </a:rPr>
              <a:t>algılayabildiğimiz </a:t>
            </a:r>
            <a:r>
              <a:rPr lang="tr-TR" sz="2000" dirty="0">
                <a:latin typeface="Comic Sans MS" pitchFamily="66" charset="0"/>
              </a:rPr>
              <a:t>her şeye varlık denir</a:t>
            </a:r>
            <a:r>
              <a:rPr lang="tr-TR" sz="2000" dirty="0" smtClean="0">
                <a:latin typeface="Comic Sans MS" pitchFamily="66" charset="0"/>
              </a:rPr>
              <a:t>. Defter, kitap ,kedi, köpek, kuşlar, çiçekler, ağaçlar, taş, toprak</a:t>
            </a:r>
            <a:r>
              <a:rPr lang="tr-TR" sz="2000" dirty="0">
                <a:latin typeface="Comic Sans MS" pitchFamily="66" charset="0"/>
              </a:rPr>
              <a:t>,…………..</a:t>
            </a:r>
          </a:p>
          <a:p>
            <a:endParaRPr lang="tr-TR" sz="2000" dirty="0" smtClean="0">
              <a:latin typeface="Comic Sans MS" pitchFamily="66" charset="0"/>
            </a:endParaRPr>
          </a:p>
          <a:p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Çevremizdeki varlıkları özelliklerine göre 2’ye ayırırız.</a:t>
            </a:r>
          </a:p>
          <a:p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tr-TR" sz="2000" dirty="0">
                <a:solidFill>
                  <a:srgbClr val="FF0000"/>
                </a:solidFill>
                <a:latin typeface="Comic Sans MS" pitchFamily="66" charset="0"/>
              </a:rPr>
              <a:t>CANLI VARLIKLAR 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Beslenen, hareket eden büyüyen ve çoğalan varlıklara canlı varlıklar denir.</a:t>
            </a:r>
          </a:p>
          <a:p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İnsanlar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Bitkiler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Hayvanlar</a:t>
            </a:r>
          </a:p>
          <a:p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r>
              <a:rPr lang="tr-TR" sz="2000" dirty="0">
                <a:solidFill>
                  <a:srgbClr val="FF0000"/>
                </a:solidFill>
                <a:latin typeface="Comic Sans MS" pitchFamily="66" charset="0"/>
              </a:rPr>
              <a:t>CANSIZ   VARLIKLAR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: Beslenemeyen, büyüyemeyen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ve hareket etmeyen çoğalmayan varlıklara ise cansız varlıklar denir.</a:t>
            </a:r>
          </a:p>
          <a:p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Eşyalar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Hava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, su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ve toprak…</a:t>
            </a:r>
          </a:p>
        </p:txBody>
      </p:sp>
    </p:spTree>
    <p:extLst>
      <p:ext uri="{BB962C8B-B14F-4D97-AF65-F5344CB8AC3E}">
        <p14:creationId xmlns:p14="http://schemas.microsoft.com/office/powerpoint/2010/main" val="20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683568" y="620688"/>
            <a:ext cx="71287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CANLILARIN ORTAK ÖZELLİKLERİ</a:t>
            </a:r>
          </a:p>
          <a:p>
            <a:endParaRPr lang="tr-TR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tr-TR" b="1" i="1" dirty="0" smtClean="0">
                <a:latin typeface="Comic Sans MS" pitchFamily="66" charset="0"/>
              </a:rPr>
              <a:t>BÜYÜME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tr-TR" b="1" i="1" dirty="0" smtClean="0">
                <a:latin typeface="Comic Sans MS" pitchFamily="66" charset="0"/>
              </a:rPr>
              <a:t>BESLENME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tr-TR" b="1" i="1" dirty="0" smtClean="0">
                <a:latin typeface="Comic Sans MS" pitchFamily="66" charset="0"/>
              </a:rPr>
              <a:t>HAREKET ETME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tr-TR" b="1" i="1" dirty="0" smtClean="0">
                <a:latin typeface="Comic Sans MS" pitchFamily="66" charset="0"/>
              </a:rPr>
              <a:t>SOLUNUM YAPMA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tr-TR" b="1" i="1" dirty="0" smtClean="0">
                <a:latin typeface="Comic Sans MS" pitchFamily="66" charset="0"/>
              </a:rPr>
              <a:t>TEPKİ VERME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tr-TR" b="1" i="1" dirty="0" smtClean="0">
                <a:latin typeface="Comic Sans MS" pitchFamily="66" charset="0"/>
              </a:rPr>
              <a:t>ÇOĞALMA (ÜREME)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tr-TR" b="1" i="1" dirty="0" smtClean="0">
                <a:latin typeface="Comic Sans MS" pitchFamily="66" charset="0"/>
              </a:rPr>
              <a:t>BOŞALTIM YAPMA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97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908720"/>
            <a:ext cx="7498080" cy="5184576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1</a:t>
            </a:r>
            <a:r>
              <a:rPr lang="tr-TR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. </a:t>
            </a:r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BÜYÜME ve GELİŞME</a:t>
            </a:r>
            <a:endParaRPr lang="tr-TR" b="1" i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1800" dirty="0" smtClean="0">
                <a:latin typeface="Comic Sans MS" pitchFamily="66" charset="0"/>
                <a:cs typeface="Arial" pitchFamily="34" charset="0"/>
              </a:rPr>
              <a:t>Büyüme</a:t>
            </a:r>
            <a:r>
              <a:rPr lang="tr-TR" sz="1800" dirty="0">
                <a:latin typeface="Comic Sans MS" pitchFamily="66" charset="0"/>
                <a:cs typeface="Arial" pitchFamily="34" charset="0"/>
              </a:rPr>
              <a:t>, canlıların gelişmesi demektir. </a:t>
            </a:r>
            <a:endParaRPr lang="tr-TR" sz="1800" dirty="0" smtClean="0">
              <a:latin typeface="Comic Sans MS" pitchFamily="66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1800" dirty="0" smtClean="0">
                <a:latin typeface="Comic Sans MS" pitchFamily="66" charset="0"/>
                <a:cs typeface="Arial" pitchFamily="34" charset="0"/>
              </a:rPr>
              <a:t>Bazı </a:t>
            </a:r>
            <a:r>
              <a:rPr lang="tr-TR" sz="1800" dirty="0">
                <a:latin typeface="Comic Sans MS" pitchFamily="66" charset="0"/>
                <a:cs typeface="Arial" pitchFamily="34" charset="0"/>
              </a:rPr>
              <a:t>canlılar yaşamları boyunca </a:t>
            </a:r>
            <a:r>
              <a:rPr lang="tr-TR" sz="1800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büyümeye devam </a:t>
            </a:r>
            <a:r>
              <a:rPr lang="tr-TR" sz="1800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eder. </a:t>
            </a:r>
          </a:p>
          <a:p>
            <a:pPr>
              <a:buFont typeface="Wingdings" pitchFamily="2" charset="2"/>
              <a:buChar char="v"/>
            </a:pPr>
            <a:r>
              <a:rPr lang="tr-TR" sz="1800" dirty="0" smtClean="0">
                <a:latin typeface="Comic Sans MS" pitchFamily="66" charset="0"/>
                <a:cs typeface="Arial" pitchFamily="34" charset="0"/>
              </a:rPr>
              <a:t>Bazıları  da belirli </a:t>
            </a:r>
            <a:r>
              <a:rPr lang="tr-TR" sz="1800" dirty="0">
                <a:latin typeface="Comic Sans MS" pitchFamily="66" charset="0"/>
                <a:cs typeface="Arial" pitchFamily="34" charset="0"/>
              </a:rPr>
              <a:t>bir büyüklüğe ulaştığında </a:t>
            </a:r>
            <a:r>
              <a:rPr lang="tr-TR" sz="1800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büyümeleri durur. </a:t>
            </a:r>
            <a:r>
              <a:rPr lang="tr-TR" sz="1800" dirty="0" smtClean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tr-TR" sz="1800" dirty="0" smtClean="0">
                <a:latin typeface="Comic Sans MS" pitchFamily="66" charset="0"/>
                <a:cs typeface="Arial" pitchFamily="34" charset="0"/>
              </a:rPr>
              <a:t>Uygun </a:t>
            </a:r>
            <a:r>
              <a:rPr lang="tr-TR" sz="1800" dirty="0">
                <a:latin typeface="Comic Sans MS" pitchFamily="66" charset="0"/>
                <a:cs typeface="Arial" pitchFamily="34" charset="0"/>
              </a:rPr>
              <a:t>koşullar oluştuğunda bitkiler yaşamları boyunca büyümeye devam eder. </a:t>
            </a:r>
            <a:r>
              <a:rPr lang="tr-TR" sz="1800" dirty="0" smtClean="0">
                <a:latin typeface="Comic Sans MS" pitchFamily="66" charset="0"/>
                <a:cs typeface="Arial" pitchFamily="34" charset="0"/>
              </a:rPr>
              <a:t>Bitkilerin büyümek için hava, su ,güneş ve toprağa ihtiyacı vardır.</a:t>
            </a:r>
          </a:p>
          <a:p>
            <a:pPr>
              <a:buFont typeface="Wingdings" pitchFamily="2" charset="2"/>
              <a:buChar char="v"/>
            </a:pPr>
            <a:r>
              <a:rPr lang="tr-TR" sz="1800" dirty="0" smtClean="0">
                <a:latin typeface="Comic Sans MS" pitchFamily="66" charset="0"/>
                <a:cs typeface="Arial" pitchFamily="34" charset="0"/>
              </a:rPr>
              <a:t>İnsan </a:t>
            </a:r>
            <a:r>
              <a:rPr lang="tr-TR" sz="1800" dirty="0">
                <a:latin typeface="Comic Sans MS" pitchFamily="66" charset="0"/>
                <a:cs typeface="Arial" pitchFamily="34" charset="0"/>
              </a:rPr>
              <a:t>ve hayvanlarda ise </a:t>
            </a:r>
            <a:r>
              <a:rPr lang="tr-TR" sz="1800" dirty="0">
                <a:latin typeface="Comic Sans MS" pitchFamily="66" charset="0"/>
              </a:rPr>
              <a:t>büyüme belli bir süre sonra durur.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77072"/>
            <a:ext cx="64807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776864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2 .</a:t>
            </a:r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</a:rPr>
              <a:t>BESLENME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tr-TR" sz="1800" dirty="0" smtClean="0">
                <a:latin typeface="Comic Sans MS" pitchFamily="66" charset="0"/>
              </a:rPr>
              <a:t>Canlılar yaşamını sürdürmek ve gelişmek için beslenirler.</a:t>
            </a:r>
          </a:p>
          <a:p>
            <a:pPr marL="0" indent="0">
              <a:buClrTx/>
              <a:buNone/>
            </a:pPr>
            <a:r>
              <a:rPr lang="tr-TR" sz="1800" dirty="0" smtClean="0">
                <a:latin typeface="Comic Sans MS" pitchFamily="66" charset="0"/>
              </a:rPr>
              <a:t> </a:t>
            </a:r>
            <a:r>
              <a:rPr lang="tr-TR" sz="1800" dirty="0" smtClean="0">
                <a:solidFill>
                  <a:srgbClr val="FF0000"/>
                </a:solidFill>
                <a:latin typeface="Comic Sans MS" pitchFamily="66" charset="0"/>
              </a:rPr>
              <a:t>Enerjilerini besinlerden sağlarlar.</a:t>
            </a:r>
          </a:p>
          <a:p>
            <a:pPr>
              <a:buClrTx/>
              <a:buFont typeface="Wingdings" pitchFamily="2" charset="2"/>
              <a:buChar char="v"/>
            </a:pPr>
            <a:endParaRPr lang="tr-TR" sz="1800" dirty="0" smtClean="0">
              <a:latin typeface="Comic Sans MS" pitchFamily="66" charset="0"/>
            </a:endParaRPr>
          </a:p>
          <a:p>
            <a:pPr>
              <a:buClrTx/>
              <a:buFont typeface="Wingdings" pitchFamily="2" charset="2"/>
              <a:buChar char="v"/>
            </a:pPr>
            <a:endParaRPr lang="tr-TR" sz="1800" dirty="0" smtClean="0">
              <a:latin typeface="Comic Sans MS" pitchFamily="66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tr-TR" sz="1800" dirty="0" smtClean="0">
                <a:solidFill>
                  <a:srgbClr val="FF0000"/>
                </a:solidFill>
                <a:latin typeface="Comic Sans MS" pitchFamily="66" charset="0"/>
              </a:rPr>
              <a:t>Hayvanlar </a:t>
            </a:r>
            <a:r>
              <a:rPr lang="tr-TR" sz="1800" dirty="0" smtClean="0">
                <a:latin typeface="Comic Sans MS" pitchFamily="66" charset="0"/>
              </a:rPr>
              <a:t>ot yada et yiyerek beslenirler. </a:t>
            </a:r>
          </a:p>
          <a:p>
            <a:pPr marL="0" indent="0">
              <a:buClrTx/>
              <a:buNone/>
            </a:pPr>
            <a:r>
              <a:rPr lang="tr-TR" sz="1800" dirty="0" smtClean="0">
                <a:latin typeface="Comic Sans MS" pitchFamily="66" charset="0"/>
              </a:rPr>
              <a:t>     Bazı hayvanlar  hem et hem otla beslenirler. </a:t>
            </a:r>
          </a:p>
          <a:p>
            <a:pPr marL="0" indent="0">
              <a:buClrTx/>
              <a:buNone/>
            </a:pPr>
            <a:endParaRPr lang="tr-TR" sz="1800" dirty="0" smtClean="0">
              <a:latin typeface="Comic Sans MS" pitchFamily="66" charset="0"/>
            </a:endParaRPr>
          </a:p>
          <a:p>
            <a:pPr marL="0" indent="0">
              <a:buClrTx/>
              <a:buNone/>
            </a:pPr>
            <a:endParaRPr lang="tr-TR" sz="1800" dirty="0" smtClean="0">
              <a:latin typeface="Comic Sans MS" pitchFamily="66" charset="0"/>
            </a:endParaRPr>
          </a:p>
          <a:p>
            <a:pPr marL="0" indent="0">
              <a:buClrTx/>
              <a:buNone/>
            </a:pPr>
            <a:endParaRPr lang="tr-TR" sz="1800" dirty="0" smtClean="0">
              <a:latin typeface="Comic Sans MS" pitchFamily="66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tr-TR" sz="1800" dirty="0" smtClean="0">
                <a:solidFill>
                  <a:srgbClr val="FF0000"/>
                </a:solidFill>
                <a:latin typeface="Comic Sans MS" pitchFamily="66" charset="0"/>
              </a:rPr>
              <a:t>Bazı bitkiler </a:t>
            </a:r>
            <a:r>
              <a:rPr lang="tr-TR" sz="1800" dirty="0" smtClean="0">
                <a:latin typeface="Comic Sans MS" pitchFamily="66" charset="0"/>
              </a:rPr>
              <a:t>besinlerini yapmak için </a:t>
            </a:r>
          </a:p>
          <a:p>
            <a:pPr marL="0" indent="0">
              <a:buClrTx/>
              <a:buNone/>
            </a:pPr>
            <a:r>
              <a:rPr lang="tr-TR" sz="1800" dirty="0" smtClean="0">
                <a:latin typeface="Comic Sans MS" pitchFamily="66" charset="0"/>
              </a:rPr>
              <a:t>güneş enerjisini ve topraktan aldıkları </a:t>
            </a:r>
          </a:p>
          <a:p>
            <a:pPr marL="0" indent="0">
              <a:buClrTx/>
              <a:buNone/>
            </a:pPr>
            <a:r>
              <a:rPr lang="tr-TR" sz="1800" dirty="0" smtClean="0">
                <a:latin typeface="Comic Sans MS" pitchFamily="66" charset="0"/>
              </a:rPr>
              <a:t>su ile mineralleri kullanırlar. Bitkilerin beslenme </a:t>
            </a:r>
          </a:p>
          <a:p>
            <a:pPr marL="0" indent="0">
              <a:buClrTx/>
              <a:buNone/>
            </a:pPr>
            <a:r>
              <a:rPr lang="tr-TR" sz="1800" dirty="0" smtClean="0">
                <a:latin typeface="Comic Sans MS" pitchFamily="66" charset="0"/>
              </a:rPr>
              <a:t>şekilleri farklılık gösterir.</a:t>
            </a:r>
          </a:p>
          <a:p>
            <a:pPr marL="0" indent="0">
              <a:buClrTx/>
              <a:buNone/>
            </a:pPr>
            <a:r>
              <a:rPr lang="tr-TR" sz="1800" i="1" dirty="0" smtClean="0">
                <a:solidFill>
                  <a:srgbClr val="00B0F0"/>
                </a:solidFill>
                <a:latin typeface="Comic Sans MS" pitchFamily="66" charset="0"/>
              </a:rPr>
              <a:t>Böcek kapan bitkileri duydunuz mu ?</a:t>
            </a:r>
          </a:p>
          <a:p>
            <a:pPr>
              <a:buClrTx/>
              <a:buFont typeface="Wingdings" pitchFamily="2" charset="2"/>
              <a:buChar char="v"/>
            </a:pPr>
            <a:endParaRPr lang="tr-TR" dirty="0"/>
          </a:p>
          <a:p>
            <a:pPr>
              <a:buClrTx/>
              <a:buFont typeface="Wingdings" pitchFamily="2" charset="2"/>
              <a:buChar char="v"/>
            </a:pP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04" y="3717032"/>
            <a:ext cx="19145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230" y="2157762"/>
            <a:ext cx="1609361" cy="120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8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467600" cy="5760640"/>
          </a:xfrm>
        </p:spPr>
        <p:txBody>
          <a:bodyPr/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</a:rPr>
              <a:t>3. HAREKET ETME</a:t>
            </a:r>
            <a:endParaRPr lang="tr-TR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67544" y="1175628"/>
            <a:ext cx="77048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i="1" dirty="0" smtClean="0">
                <a:latin typeface="Comic Sans MS" pitchFamily="66" charset="0"/>
              </a:rPr>
              <a:t>Hareket etme yer değiştirme  eylemini gerçekleştirmektir.</a:t>
            </a:r>
          </a:p>
          <a:p>
            <a:endParaRPr lang="tr-TR" i="1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i="1" dirty="0" smtClean="0">
                <a:latin typeface="Comic Sans MS" pitchFamily="66" charset="0"/>
              </a:rPr>
              <a:t>Yılan sürünerek; balık yüzerek; kuş uçarak ;  köpek, aslan kedi gibi hayvanlar ise  yürüyerek  hareket ederler. </a:t>
            </a:r>
          </a:p>
          <a:p>
            <a:pPr marL="285750" indent="-285750">
              <a:buFont typeface="Arial" pitchFamily="34" charset="0"/>
              <a:buChar char="•"/>
            </a:pPr>
            <a:endParaRPr lang="tr-TR" i="1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i="1" dirty="0" smtClean="0">
                <a:solidFill>
                  <a:srgbClr val="00B050"/>
                </a:solidFill>
                <a:latin typeface="Comic Sans MS" pitchFamily="66" charset="0"/>
              </a:rPr>
              <a:t>Bitkiler hareket ederler ancak yer değiştirmezler.</a:t>
            </a:r>
          </a:p>
          <a:p>
            <a:r>
              <a:rPr lang="tr-TR" i="1" dirty="0">
                <a:latin typeface="Comic Sans MS" pitchFamily="66" charset="0"/>
              </a:rPr>
              <a:t> </a:t>
            </a:r>
            <a:r>
              <a:rPr lang="tr-TR" i="1" dirty="0" smtClean="0">
                <a:latin typeface="Comic Sans MS" pitchFamily="66" charset="0"/>
              </a:rPr>
              <a:t>   Bitkiler yaprakları ile güneşe yönelirler.</a:t>
            </a:r>
          </a:p>
          <a:p>
            <a:r>
              <a:rPr lang="tr-TR" i="1" dirty="0">
                <a:latin typeface="Comic Sans MS" pitchFamily="66" charset="0"/>
              </a:rPr>
              <a:t> </a:t>
            </a:r>
            <a:r>
              <a:rPr lang="tr-TR" i="1" dirty="0" smtClean="0">
                <a:latin typeface="Comic Sans MS" pitchFamily="66" charset="0"/>
              </a:rPr>
              <a:t>   Köklerini de içinde su bulunan toprağa çevirir.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i="1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i="1" dirty="0" smtClean="0">
                <a:latin typeface="Comic Sans MS" pitchFamily="66" charset="0"/>
              </a:rPr>
              <a:t>Ayçiçeği yaprak ve çiçeklerini güneşe çevirir.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i="1" dirty="0" smtClean="0">
                <a:latin typeface="Comic Sans MS" pitchFamily="66" charset="0"/>
              </a:rPr>
              <a:t>Sarmaşıkların bir yere tutunarak büyümesi de hareket ettiklerini gösterir.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6542856" cy="137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620688"/>
            <a:ext cx="7920880" cy="5688632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4. </a:t>
            </a:r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</a:rPr>
              <a:t>SOLUNUM YAPMA</a:t>
            </a:r>
          </a:p>
          <a:p>
            <a:pPr marL="0" indent="0">
              <a:buNone/>
            </a:pPr>
            <a:r>
              <a:rPr lang="tr-TR" sz="1800" i="1" dirty="0" smtClean="0">
                <a:latin typeface="Comic Sans MS" pitchFamily="66" charset="0"/>
              </a:rPr>
              <a:t>İnsan , bitki ve hayvanlar yaşamlarını sürdürebilmek  için oksijene ihtiyaç duyarlar.</a:t>
            </a:r>
          </a:p>
          <a:p>
            <a:pPr marL="0" indent="0">
              <a:buNone/>
            </a:pPr>
            <a:endParaRPr lang="tr-TR" sz="1800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1800" i="1" dirty="0" smtClean="0">
                <a:latin typeface="Comic Sans MS" pitchFamily="66" charset="0"/>
              </a:rPr>
              <a:t>Birçok hayvan gereksinim duyduğu oksijeni akciğerlerine hava çekerek alır.</a:t>
            </a:r>
          </a:p>
          <a:p>
            <a:pPr marL="0" indent="0">
              <a:buNone/>
            </a:pPr>
            <a:endParaRPr lang="tr-TR" sz="1800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1800" i="1" dirty="0" smtClean="0">
                <a:latin typeface="Comic Sans MS" pitchFamily="66" charset="0"/>
              </a:rPr>
              <a:t>Balıklar oksijeni sudan alır. Solungaçlarını kullanırlar.</a:t>
            </a:r>
          </a:p>
          <a:p>
            <a:pPr marL="0" indent="0">
              <a:buNone/>
            </a:pPr>
            <a:endParaRPr lang="tr-TR" sz="1800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1800" i="1" dirty="0" smtClean="0">
                <a:latin typeface="Comic Sans MS" pitchFamily="66" charset="0"/>
              </a:rPr>
              <a:t>Bitkiler solunumları için gerekli oksijenin bir kısmını kendileri üretir.</a:t>
            </a:r>
          </a:p>
          <a:p>
            <a:pPr marL="0" indent="0">
              <a:buNone/>
            </a:pPr>
            <a:r>
              <a:rPr lang="tr-TR" sz="1800" i="1" dirty="0" smtClean="0">
                <a:latin typeface="Comic Sans MS" pitchFamily="66" charset="0"/>
              </a:rPr>
              <a:t>Bir kısmını da yaprakları aracılığıyla havadan alırlar.</a:t>
            </a:r>
          </a:p>
          <a:p>
            <a:pPr marL="0" indent="0">
              <a:buNone/>
            </a:pPr>
            <a:endParaRPr lang="tr-TR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7432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7299"/>
            <a:ext cx="2583383" cy="156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7992888" cy="6192688"/>
          </a:xfrm>
        </p:spPr>
        <p:txBody>
          <a:bodyPr/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</a:rPr>
              <a:t>5. TEPKİ VERME</a:t>
            </a:r>
          </a:p>
          <a:p>
            <a:pPr marL="0" indent="0">
              <a:buNone/>
            </a:pPr>
            <a:endParaRPr lang="tr-TR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i="1" dirty="0" smtClean="0">
                <a:latin typeface="Comic Sans MS" pitchFamily="66" charset="0"/>
              </a:rPr>
              <a:t>Bütün canlılar duyarlıdır ve yani çevrelerine tepki verir.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i="1" dirty="0" smtClean="0">
                <a:latin typeface="Comic Sans MS" pitchFamily="66" charset="0"/>
              </a:rPr>
              <a:t>Bütün bitkiler ışığa , suya duyarlıdır.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000" b="1" i="1" dirty="0" smtClean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sz="2000" b="1" i="1" dirty="0" smtClean="0">
                <a:solidFill>
                  <a:srgbClr val="FF0000"/>
                </a:solidFill>
                <a:latin typeface="Comic Sans MS" pitchFamily="66" charset="0"/>
              </a:rPr>
              <a:t>Küstüm çiçeği </a:t>
            </a:r>
            <a:r>
              <a:rPr lang="tr-TR" sz="2000" b="1" i="1" dirty="0" smtClean="0">
                <a:latin typeface="Comic Sans MS" pitchFamily="66" charset="0"/>
              </a:rPr>
              <a:t>gibi bazı bitkiler  dokunulduğunda yapraklarını kapatarak tepki verirler.</a:t>
            </a: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35283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251520" y="377280"/>
            <a:ext cx="8659662" cy="6480720"/>
          </a:xfrm>
        </p:spPr>
        <p:txBody>
          <a:bodyPr/>
          <a:lstStyle/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  <a:latin typeface="Comic Sans MS" pitchFamily="66" charset="0"/>
              </a:rPr>
              <a:t>6. ÇOĞALMA (ÜREME )</a:t>
            </a:r>
          </a:p>
          <a:p>
            <a:pPr marL="0" indent="0">
              <a:buNone/>
            </a:pPr>
            <a:endParaRPr lang="tr-TR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ClrTx/>
              <a:buNone/>
            </a:pPr>
            <a:r>
              <a:rPr lang="tr-TR" i="1" dirty="0" smtClean="0">
                <a:latin typeface="Comic Sans MS" pitchFamily="66" charset="0"/>
              </a:rPr>
              <a:t>Canlılar kendi türlerinin devam etmesi için </a:t>
            </a:r>
          </a:p>
          <a:p>
            <a:pPr marL="0" indent="0">
              <a:buClrTx/>
              <a:buNone/>
            </a:pPr>
            <a:r>
              <a:rPr lang="tr-TR" i="1" dirty="0" smtClean="0">
                <a:latin typeface="Comic Sans MS" pitchFamily="66" charset="0"/>
              </a:rPr>
              <a:t>çoğalırlar.</a:t>
            </a:r>
          </a:p>
          <a:p>
            <a:pPr marL="0" indent="0">
              <a:buClrTx/>
              <a:buNone/>
            </a:pPr>
            <a:endParaRPr lang="tr-TR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i="1" dirty="0" smtClean="0">
                <a:latin typeface="Comic Sans MS" pitchFamily="66" charset="0"/>
              </a:rPr>
              <a:t>Bazı hayvanlar </a:t>
            </a:r>
            <a:r>
              <a:rPr lang="tr-TR" b="1" i="1" dirty="0" smtClean="0">
                <a:solidFill>
                  <a:srgbClr val="00B0F0"/>
                </a:solidFill>
                <a:latin typeface="Comic Sans MS" pitchFamily="66" charset="0"/>
              </a:rPr>
              <a:t>doğurarak</a:t>
            </a:r>
            <a:r>
              <a:rPr lang="tr-TR" i="1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tr-TR" i="1" dirty="0" smtClean="0">
                <a:latin typeface="Comic Sans MS" pitchFamily="66" charset="0"/>
              </a:rPr>
              <a:t>,bazı hayvanlar </a:t>
            </a:r>
            <a:r>
              <a:rPr lang="tr-TR" i="1" dirty="0" smtClean="0">
                <a:solidFill>
                  <a:srgbClr val="00B050"/>
                </a:solidFill>
                <a:latin typeface="Comic Sans MS" pitchFamily="66" charset="0"/>
              </a:rPr>
              <a:t>yumurta ile </a:t>
            </a:r>
            <a:r>
              <a:rPr lang="tr-TR" i="1" dirty="0" smtClean="0">
                <a:latin typeface="Comic Sans MS" pitchFamily="66" charset="0"/>
              </a:rPr>
              <a:t>çoğalır. Mesela köpekler ?</a:t>
            </a:r>
          </a:p>
          <a:p>
            <a:pPr marL="0" indent="0">
              <a:buNone/>
            </a:pPr>
            <a:endParaRPr lang="tr-TR" i="1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i="1" dirty="0" smtClean="0">
                <a:latin typeface="Comic Sans MS" pitchFamily="66" charset="0"/>
              </a:rPr>
              <a:t>Bitkiler genellikle </a:t>
            </a:r>
            <a:r>
              <a:rPr lang="tr-TR" b="1" i="1" dirty="0" smtClean="0">
                <a:solidFill>
                  <a:srgbClr val="00B050"/>
                </a:solidFill>
                <a:latin typeface="Comic Sans MS" pitchFamily="66" charset="0"/>
              </a:rPr>
              <a:t>tohumla  çoğalırlar</a:t>
            </a:r>
            <a:r>
              <a:rPr lang="tr-TR" i="1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tr-TR" i="1" dirty="0" smtClean="0">
                <a:latin typeface="Comic Sans MS" pitchFamily="66" charset="0"/>
              </a:rPr>
              <a:t>Birçok bitki tohum üretir . </a:t>
            </a:r>
            <a:r>
              <a:rPr lang="tr-TR" i="1" dirty="0">
                <a:latin typeface="Comic Sans MS" pitchFamily="66" charset="0"/>
              </a:rPr>
              <a:t>B</a:t>
            </a:r>
            <a:r>
              <a:rPr lang="tr-TR" i="1" dirty="0" smtClean="0">
                <a:latin typeface="Comic Sans MS" pitchFamily="66" charset="0"/>
              </a:rPr>
              <a:t>u tohumlar yeni bitkiler meydana getirir.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88" y="548680"/>
            <a:ext cx="192268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5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511</Words>
  <Application>Microsoft Office PowerPoint</Application>
  <PresentationFormat>Ekran Gösterisi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Cumba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3.SINIF  FEN BİLİMLERİ DERSİ CANLILAR DÜNYASINA YOLCULUK</dc:title>
  <dc:creator>HP</dc:creator>
  <cp:lastModifiedBy>HP</cp:lastModifiedBy>
  <cp:revision>27</cp:revision>
  <dcterms:created xsi:type="dcterms:W3CDTF">2020-03-29T21:13:45Z</dcterms:created>
  <dcterms:modified xsi:type="dcterms:W3CDTF">2020-03-30T12:32:54Z</dcterms:modified>
</cp:coreProperties>
</file>