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59" r:id="rId8"/>
    <p:sldId id="260" r:id="rId9"/>
    <p:sldId id="261"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pic>
        <p:nvPicPr>
          <p:cNvPr id="1026" name="Picture 2" descr="C:\Users\HP\Desktop\Logoog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0"/>
            <a:ext cx="1350733" cy="135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97" y="1556791"/>
            <a:ext cx="8136904" cy="459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49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1"/>
            <a:ext cx="8229600" cy="4349080"/>
          </a:xfrm>
        </p:spPr>
        <p:txBody>
          <a:bodyPr>
            <a:normAutofit/>
          </a:bodyPr>
          <a:lstStyle/>
          <a:p>
            <a:pPr marL="0" indent="0">
              <a:buNone/>
            </a:pPr>
            <a:r>
              <a:rPr lang="tr-TR" b="1" dirty="0" smtClean="0">
                <a:solidFill>
                  <a:srgbClr val="FF0000"/>
                </a:solidFill>
              </a:rPr>
              <a:t>OTİZM NEDİR ?</a:t>
            </a:r>
          </a:p>
          <a:p>
            <a:pPr marL="0" indent="0">
              <a:buNone/>
            </a:pPr>
            <a:r>
              <a:rPr lang="tr-TR" sz="2400" b="1" dirty="0" smtClean="0">
                <a:solidFill>
                  <a:schemeClr val="tx1">
                    <a:lumMod val="65000"/>
                    <a:lumOff val="35000"/>
                  </a:schemeClr>
                </a:solidFill>
              </a:rPr>
              <a:t>	Otizm</a:t>
            </a:r>
            <a:r>
              <a:rPr lang="tr-TR" sz="2400" b="1" dirty="0">
                <a:solidFill>
                  <a:schemeClr val="tx1">
                    <a:lumMod val="65000"/>
                    <a:lumOff val="35000"/>
                  </a:schemeClr>
                </a:solidFill>
              </a:rPr>
              <a:t>, bireyin dış dünyadaki uyaranları algılamasını, aldığı bilgileri düzenleyip kullanılmasını etkileyen, yaşam boyu süren gelişimsel </a:t>
            </a:r>
            <a:r>
              <a:rPr lang="tr-TR" sz="2400" b="1" dirty="0" smtClean="0">
                <a:solidFill>
                  <a:schemeClr val="tx1">
                    <a:lumMod val="65000"/>
                    <a:lumOff val="35000"/>
                  </a:schemeClr>
                </a:solidFill>
              </a:rPr>
              <a:t>bozukluktur.</a:t>
            </a:r>
          </a:p>
          <a:p>
            <a:pPr marL="0" indent="0">
              <a:buNone/>
            </a:pPr>
            <a:endParaRPr lang="tr-TR" sz="2400" b="1" dirty="0">
              <a:solidFill>
                <a:schemeClr val="tx1">
                  <a:lumMod val="65000"/>
                  <a:lumOff val="35000"/>
                </a:schemeClr>
              </a:solidFill>
            </a:endParaRPr>
          </a:p>
          <a:p>
            <a:pPr marL="0" indent="0">
              <a:buNone/>
            </a:pPr>
            <a:r>
              <a:rPr lang="tr-TR" sz="2400" dirty="0" smtClean="0">
                <a:solidFill>
                  <a:schemeClr val="tx1">
                    <a:lumMod val="65000"/>
                    <a:lumOff val="35000"/>
                  </a:schemeClr>
                </a:solidFill>
              </a:rPr>
              <a:t>	Nörolojik </a:t>
            </a:r>
            <a:r>
              <a:rPr lang="tr-TR" sz="2400" dirty="0">
                <a:solidFill>
                  <a:schemeClr val="tx1">
                    <a:lumMod val="65000"/>
                    <a:lumOff val="35000"/>
                  </a:schemeClr>
                </a:solidFill>
              </a:rPr>
              <a:t>ve gelişimsel bir bozukluk olan otizmin (veya otizm spektrum bozukluğu) belirtileri erken çocukluk dönemine, 0-3 yaş arasına dayanıyor. Bazı sinir sistemi sorunlarından kaynaklandığı düşünülse de neden ve nasıl oluştuğu tam olarak bilinmiyor.</a:t>
            </a:r>
            <a:endParaRPr lang="tr-TR" sz="2400" dirty="0">
              <a:solidFill>
                <a:schemeClr val="tx1">
                  <a:lumMod val="65000"/>
                  <a:lumOff val="3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864"/>
            <a:ext cx="13541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74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2"/>
            <a:ext cx="13541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12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32087"/>
            <a:ext cx="8229600" cy="1143000"/>
          </a:xfrm>
        </p:spPr>
        <p:txBody>
          <a:bodyPr/>
          <a:lstStyle/>
          <a:p>
            <a:r>
              <a:rPr lang="tr-TR" b="1" dirty="0" smtClean="0">
                <a:solidFill>
                  <a:srgbClr val="FF0000"/>
                </a:solidFill>
              </a:rPr>
              <a:t>Otizmli Bir Çocuğun Mektubu</a:t>
            </a:r>
            <a:endParaRPr lang="tr-TR" b="1" dirty="0">
              <a:solidFill>
                <a:srgbClr val="FF0000"/>
              </a:solidFill>
            </a:endParaRPr>
          </a:p>
        </p:txBody>
      </p:sp>
      <p:sp>
        <p:nvSpPr>
          <p:cNvPr id="3" name="İçerik Yer Tutucusu 2"/>
          <p:cNvSpPr>
            <a:spLocks noGrp="1"/>
          </p:cNvSpPr>
          <p:nvPr>
            <p:ph idx="1"/>
          </p:nvPr>
        </p:nvSpPr>
        <p:spPr>
          <a:xfrm>
            <a:off x="457200" y="1340768"/>
            <a:ext cx="8229600" cy="5400600"/>
          </a:xfrm>
        </p:spPr>
        <p:txBody>
          <a:bodyPr>
            <a:noAutofit/>
          </a:bodyPr>
          <a:lstStyle/>
          <a:p>
            <a:pPr marL="0" indent="0">
              <a:buNone/>
            </a:pPr>
            <a:r>
              <a:rPr lang="tr-TR" sz="2000" dirty="0" smtClean="0"/>
              <a:t>	</a:t>
            </a:r>
            <a:r>
              <a:rPr lang="tr-TR" sz="2000" i="1" dirty="0" smtClean="0">
                <a:solidFill>
                  <a:srgbClr val="FF0000"/>
                </a:solidFill>
              </a:rPr>
              <a:t>Ben </a:t>
            </a:r>
            <a:r>
              <a:rPr lang="tr-TR" sz="2000" i="1" dirty="0">
                <a:solidFill>
                  <a:srgbClr val="FF0000"/>
                </a:solidFill>
              </a:rPr>
              <a:t>“</a:t>
            </a:r>
            <a:r>
              <a:rPr lang="tr-TR" sz="2000" i="1" dirty="0" err="1">
                <a:solidFill>
                  <a:srgbClr val="FF0000"/>
                </a:solidFill>
              </a:rPr>
              <a:t>otizm”i</a:t>
            </a:r>
            <a:r>
              <a:rPr lang="tr-TR" sz="2000" i="1" dirty="0">
                <a:solidFill>
                  <a:srgbClr val="FF0000"/>
                </a:solidFill>
              </a:rPr>
              <a:t> olan bir çocuğum. “Otistik” değilim</a:t>
            </a:r>
            <a:r>
              <a:rPr lang="tr-TR" sz="2000" i="1" dirty="0"/>
              <a:t>. Otizm karakterimin sadece bir bölümüdür. Beni tek başına tanımlayacak bir kavram değil. Siz düşünceleri, duyguları, yetenekleri olan bir birey misiniz yoksa sadece şişman, gözlüklü ya da sakar bir kişi mi?</a:t>
            </a:r>
          </a:p>
          <a:p>
            <a:pPr marL="0" indent="0">
              <a:buNone/>
            </a:pPr>
            <a:r>
              <a:rPr lang="tr-TR" sz="2000" i="1" dirty="0" smtClean="0"/>
              <a:t>	 </a:t>
            </a:r>
            <a:r>
              <a:rPr lang="tr-TR" sz="2000" i="1" dirty="0"/>
              <a:t>Duyusal algılarım bozuktur. Gündelik yaşam içerisinde sizin çoğunlukla fark etmediğiniz kokular, sesler, tatlar, görüntüler, temaslar benim için çok rahatsız edici olabilir. Yaşadığım çevre benim için genellikle tehdit edici bir ortamdır. </a:t>
            </a:r>
            <a:r>
              <a:rPr lang="tr-TR" sz="2000" i="1" dirty="0">
                <a:solidFill>
                  <a:srgbClr val="FF0000"/>
                </a:solidFill>
              </a:rPr>
              <a:t>İçine kapalı ya da kavgacı görünebilirim ama aslında bu kendimi koruduğum anlamına gelir.</a:t>
            </a:r>
          </a:p>
          <a:p>
            <a:pPr marL="0" indent="0">
              <a:buNone/>
            </a:pPr>
            <a:r>
              <a:rPr lang="tr-TR" sz="2000" i="1" dirty="0"/>
              <a:t>	</a:t>
            </a:r>
            <a:r>
              <a:rPr lang="tr-TR" sz="2000" i="1" dirty="0" smtClean="0"/>
              <a:t>Sıradan </a:t>
            </a:r>
            <a:r>
              <a:rPr lang="tr-TR" sz="2000" i="1" dirty="0"/>
              <a:t>bir market alışverişi benim için tam bir kabus olabilir. Seslere karşı aşırı hassas olduğumu bir düşünün. Aynı anda konuşan onlarca insan, günün indirimli ürününü tekrar tekrar anons eden mekanik bir ses, kasadaki işlem sesleri, alışveriş arabalarının tekerleklerinin çıkardığı gıcırtılı ses vb. Bu uyaranları beynim filtre edebilir ama bu ciddi anlamda aşırı yüklenmedir benim için.</a:t>
            </a:r>
          </a:p>
          <a:p>
            <a:pPr marL="0" indent="0">
              <a:buNone/>
            </a:pPr>
            <a:endParaRPr lang="tr-TR"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0" y="129694"/>
            <a:ext cx="13541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65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435280" cy="5832648"/>
          </a:xfrm>
        </p:spPr>
        <p:txBody>
          <a:bodyPr>
            <a:noAutofit/>
          </a:bodyPr>
          <a:lstStyle/>
          <a:p>
            <a:endParaRPr lang="tr-TR" sz="2000" dirty="0" smtClean="0"/>
          </a:p>
          <a:p>
            <a:endParaRPr lang="tr-TR" sz="2000" dirty="0"/>
          </a:p>
          <a:p>
            <a:pPr marL="0" indent="0">
              <a:buNone/>
            </a:pPr>
            <a:endParaRPr lang="tr-TR" sz="2000" dirty="0"/>
          </a:p>
          <a:p>
            <a:pPr marL="0" indent="0">
              <a:buNone/>
            </a:pPr>
            <a:r>
              <a:rPr lang="tr-TR" sz="2000" dirty="0" smtClean="0"/>
              <a:t>	</a:t>
            </a:r>
            <a:r>
              <a:rPr lang="tr-TR" sz="2000" i="1" dirty="0" smtClean="0"/>
              <a:t>Koku </a:t>
            </a:r>
            <a:r>
              <a:rPr lang="tr-TR" sz="2000" i="1" dirty="0"/>
              <a:t>alma duyum da aşırı hassas olabilir. En yoğun kullandığım görme duyum aşırı uyarana maruz kalmış olabilir. Örneğin aşırı parlak floresan ışıkları mekanı sürekli titreşiyor gibi göstererek gözlerimi rahatsız edebilir. </a:t>
            </a:r>
          </a:p>
          <a:p>
            <a:pPr marL="0" indent="0">
              <a:buNone/>
            </a:pPr>
            <a:r>
              <a:rPr lang="tr-TR" sz="2000" i="1" dirty="0" smtClean="0"/>
              <a:t>	Sınırlı </a:t>
            </a:r>
            <a:r>
              <a:rPr lang="tr-TR" sz="2000" i="1" dirty="0"/>
              <a:t>sözcük dağarcığıma karşı anlayışlı olun. </a:t>
            </a:r>
            <a:r>
              <a:rPr lang="tr-TR" sz="2000" i="1" dirty="0">
                <a:solidFill>
                  <a:srgbClr val="FF0000"/>
                </a:solidFill>
              </a:rPr>
              <a:t>Duygularımı tarif etmek için doğru kelimeleri bilmiyorsam ihtiyaç duyduğum şeyi size anlatmak benim için oldukça zorlaşabilir.</a:t>
            </a:r>
            <a:r>
              <a:rPr lang="tr-TR" sz="2000" i="1" dirty="0"/>
              <a:t> Acıkmış, incinmiş, korkmuş, aklı karışmış olabilirim ve bu duygularımı size aktaracak kelimeleri bilmiyor olabilirim. Vücut dilime ve rahatsızlık duyduğumda gösterdiğim tepkilere dikkat edin.</a:t>
            </a:r>
          </a:p>
          <a:p>
            <a:pPr marL="0" indent="0">
              <a:buNone/>
            </a:pPr>
            <a:r>
              <a:rPr lang="tr-TR" sz="2000" i="1" dirty="0" smtClean="0"/>
              <a:t>	</a:t>
            </a:r>
            <a:r>
              <a:rPr lang="tr-TR" sz="2000" i="1" dirty="0" smtClean="0">
                <a:solidFill>
                  <a:srgbClr val="FF0000"/>
                </a:solidFill>
              </a:rPr>
              <a:t>Lütfen </a:t>
            </a:r>
            <a:r>
              <a:rPr lang="tr-TR" sz="2000" i="1" dirty="0">
                <a:solidFill>
                  <a:srgbClr val="FF0000"/>
                </a:solidFill>
              </a:rPr>
              <a:t>beni </a:t>
            </a:r>
            <a:r>
              <a:rPr lang="tr-TR" sz="2000" i="1" dirty="0" err="1">
                <a:solidFill>
                  <a:srgbClr val="FF0000"/>
                </a:solidFill>
              </a:rPr>
              <a:t>koşulsuzca</a:t>
            </a:r>
            <a:r>
              <a:rPr lang="tr-TR" sz="2000" i="1" dirty="0">
                <a:solidFill>
                  <a:srgbClr val="FF0000"/>
                </a:solidFill>
              </a:rPr>
              <a:t> sevin. “Keşke şöyle olsaydı…” “Keşke bunu yapabilseydi…” türünde düşünceleri kafanızdan uzaklaştırın</a:t>
            </a:r>
            <a:r>
              <a:rPr lang="tr-TR" sz="2000" i="1" dirty="0"/>
              <a:t>. Siz ailenizin tüm beklentilerini karşılayabildiniz mi? Otizm benim seçimim değil. Unutmayın bu durumu ben yaşıyorum, siz değil. Sizin desteğiniz olmadan başarılı ve bağımsız bir hayat sürmem uzak bir ihtimal. </a:t>
            </a:r>
            <a:r>
              <a:rPr lang="tr-TR" sz="2000" i="1" dirty="0">
                <a:solidFill>
                  <a:srgbClr val="FF0000"/>
                </a:solidFill>
              </a:rPr>
              <a:t>Desteğiniz ve rehberliğinizle olasılık o kadar yüksek ki… Söz veriyorum, ben buna değerim</a:t>
            </a:r>
            <a:r>
              <a:rPr lang="tr-TR" sz="2000" i="1" dirty="0" smtClean="0">
                <a:solidFill>
                  <a:srgbClr val="FF0000"/>
                </a:solidFill>
              </a:rPr>
              <a:t>!</a:t>
            </a:r>
            <a:endParaRPr lang="tr-TR" sz="2000" i="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13541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16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0" indent="0">
              <a:buNone/>
            </a:pPr>
            <a:r>
              <a:rPr lang="tr-TR" dirty="0" smtClean="0"/>
              <a:t>	</a:t>
            </a:r>
            <a:r>
              <a:rPr lang="tr-TR" b="1" i="1" dirty="0" smtClean="0">
                <a:solidFill>
                  <a:srgbClr val="7030A0"/>
                </a:solidFill>
              </a:rPr>
              <a:t>Otizme </a:t>
            </a:r>
            <a:r>
              <a:rPr lang="tr-TR" b="1" i="1" dirty="0">
                <a:solidFill>
                  <a:srgbClr val="7030A0"/>
                </a:solidFill>
              </a:rPr>
              <a:t>bir eksiklik olarak değil, farklı bir yetenek olarak bakmaya çalışın. Evet sohbet sırasında gözlerinize bakmıyor olabilirim. Ama yalan söylemediğimi, oyunlarda hile yapmadığımı, arkadaşlarımla dalga geçmediğimi, insanlara önyargılarla yaklaşmadığımı hiç fark etmediniz mi? </a:t>
            </a:r>
            <a:endParaRPr lang="tr-TR" b="1" i="1" dirty="0" smtClean="0">
              <a:solidFill>
                <a:srgbClr val="7030A0"/>
              </a:solidFill>
            </a:endParaRPr>
          </a:p>
          <a:p>
            <a:pPr marL="0" indent="0">
              <a:buNone/>
            </a:pPr>
            <a:r>
              <a:rPr lang="tr-TR" b="1" i="1" dirty="0">
                <a:solidFill>
                  <a:srgbClr val="7030A0"/>
                </a:solidFill>
              </a:rPr>
              <a:t>	</a:t>
            </a:r>
            <a:r>
              <a:rPr lang="tr-TR" i="1" dirty="0" smtClean="0"/>
              <a:t>Evet </a:t>
            </a:r>
            <a:r>
              <a:rPr lang="tr-TR" i="1" dirty="0"/>
              <a:t>belki bir sonraki Michael Jordan olamayabilirim ama detaycı bakış açım ve olağanüstü odaklanma kapasitemle bir sonraki Einstein, Mozart ya da Van Gogh olabilirim. </a:t>
            </a:r>
          </a:p>
          <a:p>
            <a:pPr marL="0" indent="0">
              <a:buNone/>
            </a:pPr>
            <a:r>
              <a:rPr lang="tr-TR" i="1" dirty="0" smtClean="0"/>
              <a:t>	</a:t>
            </a:r>
            <a:r>
              <a:rPr lang="tr-TR" i="1" dirty="0" smtClean="0">
                <a:solidFill>
                  <a:srgbClr val="FF0000"/>
                </a:solidFill>
              </a:rPr>
              <a:t>Siz </a:t>
            </a:r>
            <a:r>
              <a:rPr lang="tr-TR" i="1" dirty="0">
                <a:solidFill>
                  <a:srgbClr val="FF0000"/>
                </a:solidFill>
              </a:rPr>
              <a:t>dayanağım olmazsanız bunu başaramam. Benim arkadaşım, öğretmenim, avukatım olun. Ne kadar yol alabildiğimi göreceksiniz</a:t>
            </a:r>
            <a:r>
              <a:rPr lang="tr-TR" i="1" dirty="0" smtClean="0">
                <a:solidFill>
                  <a:srgbClr val="FF0000"/>
                </a:solidFill>
              </a:rPr>
              <a:t>.</a:t>
            </a:r>
          </a:p>
          <a:p>
            <a:endParaRPr lang="tr-TR" i="1" dirty="0"/>
          </a:p>
          <a:p>
            <a:pPr marL="0" indent="0">
              <a:buNone/>
            </a:pPr>
            <a:endParaRPr lang="tr-TR" dirty="0"/>
          </a:p>
          <a:p>
            <a:r>
              <a:rPr lang="tr-TR" sz="2000" dirty="0"/>
              <a:t>Kaynakça: Ellen </a:t>
            </a:r>
            <a:r>
              <a:rPr lang="tr-TR" sz="2000" dirty="0" err="1"/>
              <a:t>Notbohm</a:t>
            </a:r>
            <a:r>
              <a:rPr lang="tr-TR" sz="2000" dirty="0"/>
              <a:t> (2004). </a:t>
            </a:r>
            <a:r>
              <a:rPr lang="tr-TR" sz="2000" dirty="0" err="1"/>
              <a:t>Children’s</a:t>
            </a:r>
            <a:r>
              <a:rPr lang="tr-TR" sz="2000" dirty="0"/>
              <a:t> Voice </a:t>
            </a:r>
            <a:r>
              <a:rPr lang="tr-TR" sz="2000" dirty="0" err="1"/>
              <a:t>Article</a:t>
            </a:r>
            <a:r>
              <a:rPr lang="tr-TR" sz="2000" dirty="0"/>
              <a:t>, </a:t>
            </a:r>
            <a:r>
              <a:rPr lang="tr-TR" sz="2000" dirty="0" err="1"/>
              <a:t>November</a:t>
            </a:r>
            <a:r>
              <a:rPr lang="tr-TR" sz="2000" dirty="0"/>
              <a:t>/</a:t>
            </a:r>
            <a:r>
              <a:rPr lang="tr-TR" sz="2000" dirty="0" err="1"/>
              <a:t>December</a:t>
            </a:r>
            <a:r>
              <a:rPr lang="tr-TR" sz="2000" dirty="0"/>
              <a:t>.</a:t>
            </a:r>
          </a:p>
          <a:p>
            <a:r>
              <a:rPr lang="tr-TR" sz="2000" dirty="0"/>
              <a:t>Çeviren ve Derleyen: </a:t>
            </a:r>
            <a:r>
              <a:rPr lang="tr-TR" sz="2000" dirty="0" err="1"/>
              <a:t>Kutşın</a:t>
            </a:r>
            <a:r>
              <a:rPr lang="tr-TR" sz="2000" dirty="0"/>
              <a:t> Sancaklı</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3541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44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443" y="22928"/>
            <a:ext cx="6741367"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kış Çizelgesi: İşlem 3"/>
          <p:cNvSpPr/>
          <p:nvPr/>
        </p:nvSpPr>
        <p:spPr>
          <a:xfrm>
            <a:off x="6822036" y="141533"/>
            <a:ext cx="1368151" cy="1368152"/>
          </a:xfrm>
          <a:prstGeom prst="flowChartProcess">
            <a:avLst/>
          </a:prstGeom>
          <a:solidFill>
            <a:schemeClr val="tx2">
              <a:lumMod val="75000"/>
            </a:schemeClr>
          </a:solidFill>
          <a:ln>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13541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29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smtClean="0">
                <a:solidFill>
                  <a:srgbClr val="FF0000"/>
                </a:solidFill>
              </a:rPr>
              <a:t>Film Önerisi</a:t>
            </a:r>
          </a:p>
          <a:p>
            <a:pPr marL="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135413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22607"/>
            <a:ext cx="17526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737284" y="2852936"/>
            <a:ext cx="3499012" cy="584775"/>
          </a:xfrm>
          <a:prstGeom prst="rect">
            <a:avLst/>
          </a:prstGeom>
        </p:spPr>
        <p:txBody>
          <a:bodyPr wrap="square">
            <a:spAutoFit/>
          </a:bodyPr>
          <a:lstStyle/>
          <a:p>
            <a:r>
              <a:rPr lang="tr-TR" sz="3200" b="1" dirty="0" err="1"/>
              <a:t>Temple</a:t>
            </a:r>
            <a:r>
              <a:rPr lang="tr-TR" sz="3200" b="1" dirty="0"/>
              <a:t> Grandin</a:t>
            </a:r>
          </a:p>
        </p:txBody>
      </p:sp>
    </p:spTree>
    <p:extLst>
      <p:ext uri="{BB962C8B-B14F-4D97-AF65-F5344CB8AC3E}">
        <p14:creationId xmlns:p14="http://schemas.microsoft.com/office/powerpoint/2010/main" val="31402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b="1" dirty="0" smtClean="0">
                <a:solidFill>
                  <a:srgbClr val="FF0000"/>
                </a:solidFill>
              </a:rPr>
              <a:t>DUYARLILIK ÇALIŞMASI</a:t>
            </a:r>
          </a:p>
          <a:p>
            <a:pPr marL="0" indent="0" algn="ctr">
              <a:buNone/>
            </a:pPr>
            <a:r>
              <a:rPr lang="tr-TR" b="1" dirty="0">
                <a:solidFill>
                  <a:srgbClr val="FF0000"/>
                </a:solidFill>
              </a:rPr>
              <a:t> </a:t>
            </a:r>
            <a:r>
              <a:rPr lang="tr-TR" b="1" dirty="0" smtClean="0">
                <a:solidFill>
                  <a:srgbClr val="FF0000"/>
                </a:solidFill>
              </a:rPr>
              <a:t>	</a:t>
            </a:r>
          </a:p>
          <a:p>
            <a:pPr marL="0" indent="0" algn="ctr">
              <a:buNone/>
            </a:pPr>
            <a:r>
              <a:rPr lang="tr-TR" b="1" dirty="0" smtClean="0"/>
              <a:t>OTİZM FARKINDALIK GÜNÜ İLE  İLGİLİ SLOGAN , RESİM VEYA BİR ŞİİR YAZARAK  ARKADAŞLARIMIZLA  PAYLAŞALIM </a:t>
            </a:r>
            <a:r>
              <a:rPr lang="tr-TR" b="1" dirty="0" smtClean="0"/>
              <a:t>.</a:t>
            </a:r>
          </a:p>
          <a:p>
            <a:pPr marL="0" indent="0" algn="ctr">
              <a:buNone/>
            </a:pPr>
            <a:endParaRPr lang="tr-TR" sz="2400" b="1" i="1" dirty="0" smtClean="0">
              <a:solidFill>
                <a:srgbClr val="7030A0"/>
              </a:solidFill>
            </a:endParaRPr>
          </a:p>
          <a:p>
            <a:pPr marL="0" indent="0" algn="ctr">
              <a:buNone/>
            </a:pPr>
            <a:endParaRPr lang="tr-TR" sz="2400" b="1" i="1">
              <a:solidFill>
                <a:srgbClr val="7030A0"/>
              </a:solidFill>
            </a:endParaRPr>
          </a:p>
          <a:p>
            <a:pPr marL="0" indent="0" algn="ctr">
              <a:buNone/>
            </a:pPr>
            <a:r>
              <a:rPr lang="tr-TR" sz="2400" b="1" i="1" smtClean="0">
                <a:solidFill>
                  <a:srgbClr val="7030A0"/>
                </a:solidFill>
              </a:rPr>
              <a:t>SINIF </a:t>
            </a:r>
            <a:r>
              <a:rPr lang="tr-TR" sz="2400" b="1" i="1" dirty="0" smtClean="0">
                <a:solidFill>
                  <a:srgbClr val="7030A0"/>
                </a:solidFill>
              </a:rPr>
              <a:t>ÖĞRETMENİ</a:t>
            </a:r>
          </a:p>
          <a:p>
            <a:pPr marL="0" indent="0" algn="ctr">
              <a:buNone/>
            </a:pPr>
            <a:r>
              <a:rPr lang="tr-TR" sz="2400" b="1" i="1" dirty="0" smtClean="0">
                <a:solidFill>
                  <a:srgbClr val="7030A0"/>
                </a:solidFill>
              </a:rPr>
              <a:t>TUĞBA KULABER ŞIK </a:t>
            </a:r>
            <a:endParaRPr lang="tr-TR" sz="2400" b="1" i="1" dirty="0">
              <a:solidFill>
                <a:srgbClr val="7030A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13589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06185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14</Words>
  <Application>Microsoft Office PowerPoint</Application>
  <PresentationFormat>Ekran Gösterisi (4:3)</PresentationFormat>
  <Paragraphs>30</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Ofis Teması</vt:lpstr>
      <vt:lpstr>PowerPoint Sunusu</vt:lpstr>
      <vt:lpstr>PowerPoint Sunusu</vt:lpstr>
      <vt:lpstr>PowerPoint Sunusu</vt:lpstr>
      <vt:lpstr>Otizmli Bir Çocuğun Mektubu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8</cp:revision>
  <dcterms:created xsi:type="dcterms:W3CDTF">2020-04-02T10:43:28Z</dcterms:created>
  <dcterms:modified xsi:type="dcterms:W3CDTF">2020-04-02T13:08:37Z</dcterms:modified>
</cp:coreProperties>
</file>