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70" r:id="rId4"/>
    <p:sldId id="271" r:id="rId5"/>
    <p:sldId id="276" r:id="rId6"/>
    <p:sldId id="260" r:id="rId7"/>
    <p:sldId id="259" r:id="rId8"/>
    <p:sldId id="257" r:id="rId9"/>
    <p:sldId id="263" r:id="rId10"/>
    <p:sldId id="264" r:id="rId11"/>
    <p:sldId id="265" r:id="rId12"/>
    <p:sldId id="266" r:id="rId13"/>
    <p:sldId id="269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39552" y="1844824"/>
            <a:ext cx="835292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3. </a:t>
            </a:r>
            <a:r>
              <a:rPr lang="tr-TR" sz="5400" b="1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SINIF</a:t>
            </a:r>
          </a:p>
          <a:p>
            <a:pPr algn="ctr"/>
            <a:r>
              <a:rPr lang="tr-TR" sz="5400" b="1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TÜRKÇE DERSİ </a:t>
            </a:r>
          </a:p>
          <a:p>
            <a:pPr algn="ctr"/>
            <a:endParaRPr lang="tr-TR" sz="5400" b="1" dirty="0" smtClean="0">
              <a:ln w="1778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tr-TR" sz="5400" b="1" u="sng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</a:rPr>
              <a:t>ADIN </a:t>
            </a:r>
            <a:r>
              <a:rPr lang="tr-TR" sz="5400" b="1" u="sng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</a:rPr>
              <a:t>YERİNE KULLANILAN SÖZCÜKLER</a:t>
            </a:r>
            <a:endParaRPr lang="tr-TR" sz="5400" b="1" u="sng" dirty="0">
              <a:ln w="1778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116632"/>
            <a:ext cx="3846513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24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7504" y="260648"/>
            <a:ext cx="878497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NOT  1 :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sz="2000" b="1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tr-TR" sz="2000" b="1" i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O“ ve “onlar” 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sözcükleri hem </a:t>
            </a:r>
            <a:r>
              <a:rPr lang="tr-TR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işaret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 hem de </a:t>
            </a:r>
            <a:r>
              <a:rPr lang="tr-TR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kişi zamiri 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olarak kullanılabilirler. </a:t>
            </a:r>
            <a:endParaRPr lang="tr-TR" sz="2000" b="1" i="1" dirty="0" smtClean="0">
              <a:latin typeface="Calibri" pitchFamily="34" charset="0"/>
              <a:cs typeface="Calibri" pitchFamily="34" charset="0"/>
            </a:endParaRPr>
          </a:p>
          <a:p>
            <a:endParaRPr lang="tr-TR" sz="2000" b="1" i="1" dirty="0">
              <a:latin typeface="Calibri" pitchFamily="34" charset="0"/>
              <a:cs typeface="Calibri" pitchFamily="34" charset="0"/>
            </a:endParaRPr>
          </a:p>
          <a:p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Bu 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kelimeler insan isminin yerini tutuyorsa şahıs zamiri</a:t>
            </a:r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,</a:t>
            </a:r>
          </a:p>
          <a:p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insan dışı varlıkların yerini tutuyorsa işaret zamiridir</a:t>
            </a:r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tr-TR" sz="2000" b="1" i="1" dirty="0">
              <a:latin typeface="Calibri" pitchFamily="34" charset="0"/>
              <a:cs typeface="Calibri" pitchFamily="34" charset="0"/>
            </a:endParaRPr>
          </a:p>
          <a:p>
            <a:r>
              <a:rPr lang="tr-TR" sz="20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Örnek:</a:t>
            </a:r>
          </a:p>
          <a:p>
            <a:endParaRPr lang="tr-TR" sz="2000" b="1" i="1" dirty="0">
              <a:latin typeface="Calibri" pitchFamily="34" charset="0"/>
              <a:cs typeface="Calibri" pitchFamily="34" charset="0"/>
            </a:endParaRPr>
          </a:p>
          <a:p>
            <a:r>
              <a:rPr lang="tr-TR" sz="2000" b="1" i="1" dirty="0">
                <a:latin typeface="Calibri" pitchFamily="34" charset="0"/>
                <a:cs typeface="Calibri" pitchFamily="34" charset="0"/>
              </a:rPr>
              <a:t>» </a:t>
            </a:r>
            <a:r>
              <a:rPr lang="tr-TR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Onu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 kütüphanede çalışırken görmüşler. </a:t>
            </a:r>
            <a:endParaRPr lang="tr-TR" sz="2000" b="1" i="1" dirty="0" smtClean="0">
              <a:latin typeface="Calibri" pitchFamily="34" charset="0"/>
              <a:cs typeface="Calibri" pitchFamily="34" charset="0"/>
            </a:endParaRPr>
          </a:p>
          <a:p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İnsan ismi yerine kullanıldığı için kişi zamiri</a:t>
            </a:r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tr-TR" sz="2000" b="1" i="1" dirty="0">
              <a:latin typeface="Calibri" pitchFamily="34" charset="0"/>
              <a:cs typeface="Calibri" pitchFamily="34" charset="0"/>
            </a:endParaRPr>
          </a:p>
          <a:p>
            <a:r>
              <a:rPr lang="tr-TR" sz="2000" b="1" i="1" dirty="0">
                <a:latin typeface="Calibri" pitchFamily="34" charset="0"/>
                <a:cs typeface="Calibri" pitchFamily="34" charset="0"/>
              </a:rPr>
              <a:t>» </a:t>
            </a:r>
            <a:r>
              <a:rPr lang="tr-TR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Onu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 cüzdanıma koyarken düşürmüşüm. </a:t>
            </a:r>
            <a:endParaRPr lang="tr-TR" sz="2000" b="1" i="1" dirty="0" smtClean="0">
              <a:latin typeface="Calibri" pitchFamily="34" charset="0"/>
              <a:cs typeface="Calibri" pitchFamily="34" charset="0"/>
            </a:endParaRPr>
          </a:p>
          <a:p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İnsan dışı varlık (para, fotoğraf vb.) yerine kullanıldığı için işaret zamiri</a:t>
            </a:r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83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260648"/>
            <a:ext cx="79208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NOT 2 :</a:t>
            </a:r>
          </a:p>
          <a:p>
            <a:endParaRPr lang="tr-TR" sz="20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Bu, şu, o” sözcükleri </a:t>
            </a:r>
            <a:r>
              <a:rPr lang="tr-TR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bir isimden önce kullanılıyor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, o ismi etkiliyorsa bu sözcükler </a:t>
            </a:r>
            <a:r>
              <a:rPr lang="tr-TR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zamir </a:t>
            </a:r>
            <a:r>
              <a:rPr lang="tr-TR" sz="20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olmaz</a:t>
            </a:r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işaret sıfatı olurlar.</a:t>
            </a:r>
          </a:p>
          <a:p>
            <a:endParaRPr lang="tr-TR" sz="2000" b="1" i="1" dirty="0">
              <a:latin typeface="Calibri" pitchFamily="34" charset="0"/>
              <a:cs typeface="Calibri" pitchFamily="34" charset="0"/>
            </a:endParaRPr>
          </a:p>
          <a:p>
            <a:r>
              <a:rPr lang="tr-TR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Örnek</a:t>
            </a:r>
            <a:r>
              <a:rPr lang="tr-TR" sz="20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endParaRPr lang="tr-TR" sz="2000" b="1" i="1" dirty="0">
              <a:latin typeface="Calibri" pitchFamily="34" charset="0"/>
              <a:cs typeface="Calibri" pitchFamily="34" charset="0"/>
            </a:endParaRPr>
          </a:p>
          <a:p>
            <a:r>
              <a:rPr lang="tr-TR" sz="2000" b="1" i="1" dirty="0">
                <a:latin typeface="Calibri" pitchFamily="34" charset="0"/>
                <a:cs typeface="Calibri" pitchFamily="34" charset="0"/>
              </a:rPr>
              <a:t>» </a:t>
            </a:r>
            <a:r>
              <a:rPr lang="tr-TR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Bu telefon 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babama ait. (“telefon” sözcüğünü işaret ettiği için işaret sıfatı</a:t>
            </a:r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tr-TR" sz="2000" b="1" i="1" dirty="0" smtClean="0">
              <a:latin typeface="Calibri" pitchFamily="34" charset="0"/>
              <a:cs typeface="Calibri" pitchFamily="34" charset="0"/>
            </a:endParaRPr>
          </a:p>
          <a:p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( Sıfat 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: İsmi farklı yönleriyle niteleyip yani özelliklerini gösterip onları çeşitli açılardan belirten sözcüklere sıfat denir. Sıfatlar isimleri renk, şekil, biçim vb. durumlarla niteler</a:t>
            </a:r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.) </a:t>
            </a:r>
            <a:endParaRPr lang="tr-TR" sz="2000" b="1" i="1" dirty="0">
              <a:latin typeface="Calibri" pitchFamily="34" charset="0"/>
              <a:cs typeface="Calibri" pitchFamily="34" charset="0"/>
            </a:endParaRPr>
          </a:p>
          <a:p>
            <a:endParaRPr lang="tr-TR" sz="2000" b="1" i="1" dirty="0">
              <a:latin typeface="Calibri" pitchFamily="34" charset="0"/>
              <a:cs typeface="Calibri" pitchFamily="34" charset="0"/>
            </a:endParaRPr>
          </a:p>
          <a:p>
            <a:r>
              <a:rPr lang="tr-TR" sz="2000" b="1" i="1" dirty="0">
                <a:latin typeface="Calibri" pitchFamily="34" charset="0"/>
                <a:cs typeface="Calibri" pitchFamily="34" charset="0"/>
              </a:rPr>
              <a:t>» </a:t>
            </a:r>
            <a:r>
              <a:rPr lang="tr-TR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Bu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 babama ait. </a:t>
            </a:r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bir ismin yerini tuttuğu için işaret zamiri</a:t>
            </a:r>
            <a:r>
              <a:rPr lang="tr-TR" sz="2000" b="1" i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tr-TR" sz="2000" b="1" i="1" dirty="0">
              <a:latin typeface="Calibri" pitchFamily="34" charset="0"/>
              <a:cs typeface="Calibri" pitchFamily="34" charset="0"/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703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60648"/>
            <a:ext cx="8568952" cy="4752528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3 ) </a:t>
            </a:r>
            <a:r>
              <a:rPr lang="tr-TR" sz="36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Belgisiz</a:t>
            </a:r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Zamirler</a:t>
            </a:r>
          </a:p>
          <a:p>
            <a:endParaRPr lang="tr-TR" sz="36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r-TR" dirty="0" smtClean="0"/>
              <a:t>Varlıkların </a:t>
            </a:r>
            <a:r>
              <a:rPr lang="tr-TR" dirty="0"/>
              <a:t>yerini tutmalarına rağmen hangi varlığın yerine kullanıldığı tam ve açıkça belli olmayan sözcüklere </a:t>
            </a:r>
            <a:r>
              <a:rPr lang="tr-TR" dirty="0" err="1">
                <a:solidFill>
                  <a:srgbClr val="FF0000"/>
                </a:solidFill>
              </a:rPr>
              <a:t>belgisiz</a:t>
            </a:r>
            <a:r>
              <a:rPr lang="tr-TR" dirty="0">
                <a:solidFill>
                  <a:srgbClr val="FF0000"/>
                </a:solidFill>
              </a:rPr>
              <a:t> zamir </a:t>
            </a:r>
            <a:r>
              <a:rPr lang="tr-TR" dirty="0"/>
              <a:t>denir.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“</a:t>
            </a:r>
            <a:r>
              <a:rPr lang="tr-TR" dirty="0"/>
              <a:t>Bazıları, biri, kimi, hepsi, herkes, kimse, birçoğu, birkaçı, şey vb.” sözcükler </a:t>
            </a:r>
            <a:r>
              <a:rPr lang="tr-TR" dirty="0" err="1">
                <a:solidFill>
                  <a:srgbClr val="FF0000"/>
                </a:solidFill>
              </a:rPr>
              <a:t>belgisiz</a:t>
            </a:r>
            <a:r>
              <a:rPr lang="tr-TR" dirty="0">
                <a:solidFill>
                  <a:srgbClr val="FF0000"/>
                </a:solidFill>
              </a:rPr>
              <a:t> zamirlerdir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Örnek : </a:t>
            </a:r>
            <a:endParaRPr lang="tr-TR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Testteki </a:t>
            </a:r>
            <a:r>
              <a:rPr lang="tr-TR" dirty="0"/>
              <a:t>sorulardan </a:t>
            </a:r>
            <a:r>
              <a:rPr lang="tr-TR" dirty="0">
                <a:solidFill>
                  <a:srgbClr val="FF0000"/>
                </a:solidFill>
              </a:rPr>
              <a:t>birkaçı</a:t>
            </a:r>
            <a:r>
              <a:rPr lang="tr-TR" dirty="0"/>
              <a:t> çok kolaydı</a:t>
            </a:r>
            <a:r>
              <a:rPr lang="tr-TR" dirty="0" smtClean="0"/>
              <a:t>.</a:t>
            </a: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Olanları </a:t>
            </a:r>
            <a:r>
              <a:rPr lang="tr-TR" dirty="0">
                <a:solidFill>
                  <a:srgbClr val="FF0000"/>
                </a:solidFill>
              </a:rPr>
              <a:t>kimse 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anlamıyordu</a:t>
            </a:r>
            <a:r>
              <a:rPr lang="tr-TR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solidFill>
                  <a:srgbClr val="FF0000"/>
                </a:solidFill>
              </a:rPr>
              <a:t>Biri</a:t>
            </a:r>
            <a:r>
              <a:rPr lang="tr-TR" dirty="0" smtClean="0"/>
              <a:t> </a:t>
            </a:r>
            <a:r>
              <a:rPr lang="tr-TR" dirty="0"/>
              <a:t>telefonuma çağrı bırakmış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Poşet yere düşünce </a:t>
            </a:r>
            <a:r>
              <a:rPr lang="tr-TR" dirty="0">
                <a:solidFill>
                  <a:srgbClr val="FF0000"/>
                </a:solidFill>
              </a:rPr>
              <a:t>tümü</a:t>
            </a:r>
            <a:r>
              <a:rPr lang="tr-TR" dirty="0"/>
              <a:t> kırılmış ve akmıştı.</a:t>
            </a:r>
          </a:p>
        </p:txBody>
      </p:sp>
    </p:spTree>
    <p:extLst>
      <p:ext uri="{BB962C8B-B14F-4D97-AF65-F5344CB8AC3E}">
        <p14:creationId xmlns:p14="http://schemas.microsoft.com/office/powerpoint/2010/main" val="403947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22960" y="404664"/>
            <a:ext cx="7925504" cy="5184576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4 )Soru </a:t>
            </a:r>
            <a:r>
              <a:rPr lang="tr-TR" sz="3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Zamirleri</a:t>
            </a:r>
          </a:p>
          <a:p>
            <a:r>
              <a:rPr lang="tr-TR" sz="2200" dirty="0">
                <a:latin typeface="Calibri" pitchFamily="34" charset="0"/>
                <a:cs typeface="Calibri" pitchFamily="34" charset="0"/>
              </a:rPr>
              <a:t>İsimlerin yerini soru yoluyla tutan sözcüklere soru zamiri denir. </a:t>
            </a:r>
            <a:endParaRPr lang="tr-TR" sz="2200" dirty="0" smtClean="0">
              <a:latin typeface="Calibri" pitchFamily="34" charset="0"/>
              <a:cs typeface="Calibri" pitchFamily="34" charset="0"/>
            </a:endParaRPr>
          </a:p>
          <a:p>
            <a:r>
              <a:rPr lang="tr-TR" sz="22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Ne, kim, kimi, hangisi, kaçı, nereye, nerede, nereden vb.” sözcükler soru zamirleridir.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sz="2000" dirty="0" smtClean="0">
                <a:solidFill>
                  <a:srgbClr val="FF0000"/>
                </a:solidFill>
              </a:rPr>
              <a:t>Örnek :</a:t>
            </a:r>
          </a:p>
          <a:p>
            <a:r>
              <a:rPr lang="tr-TR" sz="2000" dirty="0" smtClean="0"/>
              <a:t>» </a:t>
            </a:r>
            <a:r>
              <a:rPr lang="tr-TR" sz="2000" dirty="0"/>
              <a:t>Dolaptaki karpuzu </a:t>
            </a:r>
            <a:r>
              <a:rPr lang="tr-TR" sz="2000" dirty="0">
                <a:solidFill>
                  <a:srgbClr val="FF0000"/>
                </a:solidFill>
              </a:rPr>
              <a:t>kim</a:t>
            </a:r>
            <a:r>
              <a:rPr lang="tr-TR" sz="2000" dirty="0"/>
              <a:t> yedi?</a:t>
            </a:r>
          </a:p>
          <a:p>
            <a:r>
              <a:rPr lang="tr-TR" sz="2000" dirty="0"/>
              <a:t>» Marketten </a:t>
            </a:r>
            <a:r>
              <a:rPr lang="tr-TR" sz="2000" dirty="0">
                <a:solidFill>
                  <a:srgbClr val="FF0000"/>
                </a:solidFill>
              </a:rPr>
              <a:t>neler</a:t>
            </a:r>
            <a:r>
              <a:rPr lang="tr-TR" sz="2000" dirty="0"/>
              <a:t> aldınız?</a:t>
            </a:r>
          </a:p>
          <a:p>
            <a:r>
              <a:rPr lang="tr-TR" sz="2000" dirty="0"/>
              <a:t>» Bu saate kadar </a:t>
            </a:r>
            <a:r>
              <a:rPr lang="tr-TR" sz="2000" dirty="0">
                <a:solidFill>
                  <a:srgbClr val="FF0000"/>
                </a:solidFill>
              </a:rPr>
              <a:t>nerede</a:t>
            </a:r>
            <a:r>
              <a:rPr lang="tr-TR" sz="2000" dirty="0"/>
              <a:t> kaldın?</a:t>
            </a:r>
          </a:p>
          <a:p>
            <a:r>
              <a:rPr lang="tr-TR" dirty="0"/>
              <a:t> </a:t>
            </a:r>
          </a:p>
          <a:p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23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MİNİ TEST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100628"/>
            <a:ext cx="8092380" cy="3579849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tr-TR" dirty="0" smtClean="0"/>
              <a:t> 1)  Aşağıdaki </a:t>
            </a:r>
            <a:r>
              <a:rPr lang="tr-TR" dirty="0"/>
              <a:t>kelimelerden hangisi ad olmadığı halde bir adın yerini alabilir? </a:t>
            </a:r>
            <a:endParaRPr lang="tr-TR" dirty="0" smtClean="0"/>
          </a:p>
          <a:p>
            <a:pPr marL="0" indent="0"/>
            <a:r>
              <a:rPr lang="tr-TR" dirty="0" smtClean="0"/>
              <a:t>     A.  Ayşe         </a:t>
            </a:r>
            <a:r>
              <a:rPr lang="tr-TR" dirty="0"/>
              <a:t>B </a:t>
            </a:r>
            <a:r>
              <a:rPr lang="tr-TR" dirty="0" smtClean="0"/>
              <a:t>.  </a:t>
            </a:r>
            <a:r>
              <a:rPr lang="tr-TR" dirty="0"/>
              <a:t>konut       C. masa          D.  </a:t>
            </a:r>
            <a:r>
              <a:rPr lang="tr-TR" dirty="0" smtClean="0"/>
              <a:t>Şunlar</a:t>
            </a:r>
          </a:p>
          <a:p>
            <a:pPr marL="0" indent="0"/>
            <a:endParaRPr lang="tr-TR" dirty="0" smtClean="0"/>
          </a:p>
          <a:p>
            <a:pPr marL="0" indent="0"/>
            <a:endParaRPr lang="tr-TR" dirty="0"/>
          </a:p>
          <a:p>
            <a:pPr marL="0" indent="0"/>
            <a:endParaRPr lang="tr-TR" dirty="0"/>
          </a:p>
          <a:p>
            <a:pPr marL="0" indent="0"/>
            <a:r>
              <a:rPr lang="tr-TR" dirty="0" smtClean="0"/>
              <a:t>   2 ) "Pınar</a:t>
            </a:r>
            <a:r>
              <a:rPr lang="tr-TR" dirty="0"/>
              <a:t>, sabah erkenden işe gitti." cümlesinde </a:t>
            </a:r>
            <a:r>
              <a:rPr lang="tr-TR" dirty="0" err="1"/>
              <a:t>altıçizili</a:t>
            </a:r>
            <a:r>
              <a:rPr lang="tr-TR" dirty="0"/>
              <a:t> ad yerine hangi kelime getirilirse uygun olur? </a:t>
            </a:r>
            <a:endParaRPr lang="tr-TR" dirty="0" smtClean="0"/>
          </a:p>
          <a:p>
            <a:pPr marL="0" indent="0"/>
            <a:endParaRPr lang="tr-TR" dirty="0"/>
          </a:p>
          <a:p>
            <a:pPr marL="0" indent="0"/>
            <a:r>
              <a:rPr lang="tr-TR" dirty="0" smtClean="0"/>
              <a:t>     A.   O              </a:t>
            </a:r>
            <a:r>
              <a:rPr lang="tr-TR" dirty="0"/>
              <a:t>B. Ben             C. Sen            D.  </a:t>
            </a:r>
            <a:r>
              <a:rPr lang="tr-TR" dirty="0" smtClean="0"/>
              <a:t>Biz</a:t>
            </a:r>
          </a:p>
          <a:p>
            <a:pPr marL="0" indent="0"/>
            <a:endParaRPr lang="tr-TR" dirty="0"/>
          </a:p>
          <a:p>
            <a:pPr>
              <a:buAutoNum type="arabicPeriod"/>
            </a:pPr>
            <a:endParaRPr lang="tr-TR" dirty="0"/>
          </a:p>
          <a:p>
            <a:pPr marL="0" indent="0"/>
            <a:r>
              <a:rPr lang="tr-TR" dirty="0" smtClean="0"/>
              <a:t>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48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11560" y="548681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	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-49219" y="934037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i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tr-TR" sz="2400" b="1" i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/>
            <a:endParaRPr lang="tr-TR" sz="2400" b="1" i="1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tr-TR" sz="2400" b="1" i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tr-TR" sz="2400" b="1" i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tr-TR" sz="2400" b="1" i="1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tr-TR" sz="2400" b="1" i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tr-TR" sz="2400" b="1" i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tr-TR" sz="2400" b="1" i="1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tr-TR" sz="2400" b="1" i="1" dirty="0" smtClean="0">
                <a:latin typeface="Calibri" pitchFamily="34" charset="0"/>
                <a:cs typeface="Calibri" pitchFamily="34" charset="0"/>
              </a:rPr>
              <a:t>. SINIF ÖĞRETMENİ </a:t>
            </a:r>
          </a:p>
          <a:p>
            <a:pPr algn="ctr"/>
            <a:r>
              <a:rPr lang="tr-TR" sz="2400" b="1" i="1" dirty="0" smtClean="0">
                <a:latin typeface="Calibri" pitchFamily="34" charset="0"/>
                <a:cs typeface="Calibri" pitchFamily="34" charset="0"/>
              </a:rPr>
              <a:t>TUĞBA KULABER ŞIK</a:t>
            </a:r>
            <a:endParaRPr lang="tr-TR" sz="2400" b="1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934037"/>
            <a:ext cx="4505836" cy="156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42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483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00" y="802037"/>
            <a:ext cx="9001000" cy="65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4624"/>
            <a:ext cx="1757791" cy="60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66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332656"/>
            <a:ext cx="8496944" cy="4680520"/>
          </a:xfrm>
        </p:spPr>
        <p:txBody>
          <a:bodyPr/>
          <a:lstStyle/>
          <a:p>
            <a:r>
              <a:rPr lang="tr-TR" dirty="0"/>
              <a:t> </a:t>
            </a:r>
          </a:p>
          <a:p>
            <a:r>
              <a:rPr lang="tr-TR" dirty="0"/>
              <a:t>  </a:t>
            </a:r>
          </a:p>
          <a:p>
            <a:endParaRPr lang="tr-TR" sz="1800" u="sng" dirty="0" smtClean="0"/>
          </a:p>
          <a:p>
            <a:r>
              <a:rPr lang="tr-TR" sz="1800" u="sng" dirty="0" smtClean="0"/>
              <a:t>Araba</a:t>
            </a:r>
            <a:r>
              <a:rPr lang="tr-TR" sz="1800" dirty="0" smtClean="0"/>
              <a:t> </a:t>
            </a:r>
            <a:r>
              <a:rPr lang="tr-TR" sz="1800" dirty="0" err="1"/>
              <a:t>sarı,</a:t>
            </a:r>
            <a:r>
              <a:rPr lang="tr-TR" sz="1800" u="sng" dirty="0" err="1"/>
              <a:t>tren</a:t>
            </a:r>
            <a:r>
              <a:rPr lang="tr-TR" sz="1800" dirty="0"/>
              <a:t> kırmızıdır.                                  </a:t>
            </a:r>
            <a:r>
              <a:rPr lang="tr-TR" sz="1800" dirty="0" smtClean="0"/>
              <a:t>  </a:t>
            </a:r>
            <a:r>
              <a:rPr lang="tr-TR" sz="1800" u="sng" dirty="0" smtClean="0"/>
              <a:t> Kitaplar </a:t>
            </a:r>
            <a:r>
              <a:rPr lang="tr-TR" sz="1800" dirty="0"/>
              <a:t>benimdir.</a:t>
            </a:r>
          </a:p>
          <a:p>
            <a:r>
              <a:rPr lang="tr-TR" sz="1800" dirty="0">
                <a:solidFill>
                  <a:srgbClr val="FF0000"/>
                </a:solidFill>
              </a:rPr>
              <a:t>Bu</a:t>
            </a:r>
            <a:r>
              <a:rPr lang="tr-TR" sz="1800" dirty="0"/>
              <a:t> </a:t>
            </a:r>
            <a:r>
              <a:rPr lang="tr-TR" sz="1800" dirty="0" err="1"/>
              <a:t>sarı,</a:t>
            </a:r>
            <a:r>
              <a:rPr lang="tr-TR" sz="1800" dirty="0" err="1">
                <a:solidFill>
                  <a:srgbClr val="FF0000"/>
                </a:solidFill>
              </a:rPr>
              <a:t>şu</a:t>
            </a:r>
            <a:r>
              <a:rPr lang="tr-TR" sz="1800" dirty="0"/>
              <a:t> kırmızıdır.                                             </a:t>
            </a:r>
            <a:r>
              <a:rPr lang="tr-TR" sz="1800" dirty="0">
                <a:solidFill>
                  <a:srgbClr val="FF0000"/>
                </a:solidFill>
              </a:rPr>
              <a:t>Bunlar</a:t>
            </a:r>
            <a:r>
              <a:rPr lang="tr-TR" sz="1800" dirty="0"/>
              <a:t> benimdir.</a:t>
            </a:r>
          </a:p>
          <a:p>
            <a:endParaRPr lang="tr-TR" sz="1800" dirty="0"/>
          </a:p>
          <a:p>
            <a:endParaRPr lang="tr-TR" sz="1800" dirty="0"/>
          </a:p>
          <a:p>
            <a:r>
              <a:rPr lang="tr-TR" sz="1800" dirty="0"/>
              <a:t>                                               </a:t>
            </a:r>
          </a:p>
          <a:p>
            <a:endParaRPr lang="tr-TR" sz="1800" dirty="0"/>
          </a:p>
          <a:p>
            <a:r>
              <a:rPr lang="tr-TR" sz="1800" u="sng" dirty="0" smtClean="0"/>
              <a:t>Ilgın </a:t>
            </a:r>
            <a:r>
              <a:rPr lang="tr-TR" sz="1800" dirty="0" smtClean="0"/>
              <a:t> </a:t>
            </a:r>
            <a:r>
              <a:rPr lang="tr-TR" sz="1800" dirty="0"/>
              <a:t>elma  aldı.           </a:t>
            </a:r>
            <a:r>
              <a:rPr lang="tr-TR" sz="1800" dirty="0" smtClean="0"/>
              <a:t>Sümeyye  </a:t>
            </a:r>
            <a:r>
              <a:rPr lang="tr-TR" sz="1800" u="sng" dirty="0" smtClean="0"/>
              <a:t>kediyi</a:t>
            </a:r>
            <a:r>
              <a:rPr lang="tr-TR" sz="1800" dirty="0" smtClean="0"/>
              <a:t> </a:t>
            </a:r>
            <a:r>
              <a:rPr lang="tr-TR" sz="1800" dirty="0"/>
              <a:t>çok sevdi.   </a:t>
            </a:r>
            <a:r>
              <a:rPr lang="tr-TR" sz="1800" dirty="0" smtClean="0"/>
              <a:t>     </a:t>
            </a:r>
            <a:r>
              <a:rPr lang="tr-TR" sz="1800" u="sng" dirty="0" smtClean="0"/>
              <a:t>Kaan </a:t>
            </a:r>
            <a:r>
              <a:rPr lang="tr-TR" sz="1800" u="sng" dirty="0"/>
              <a:t>ile  </a:t>
            </a:r>
            <a:r>
              <a:rPr lang="tr-TR" sz="1800" u="sng" dirty="0" smtClean="0"/>
              <a:t>Ahmet </a:t>
            </a:r>
            <a:r>
              <a:rPr lang="tr-TR" sz="1800" dirty="0" smtClean="0"/>
              <a:t>kavga ediyorlar</a:t>
            </a:r>
            <a:r>
              <a:rPr lang="tr-TR" sz="1800" dirty="0"/>
              <a:t>.                                                   </a:t>
            </a:r>
          </a:p>
          <a:p>
            <a:r>
              <a:rPr lang="tr-TR" sz="1800" dirty="0"/>
              <a:t> </a:t>
            </a:r>
            <a:r>
              <a:rPr lang="tr-TR" sz="1800" dirty="0">
                <a:solidFill>
                  <a:srgbClr val="FF0000"/>
                </a:solidFill>
              </a:rPr>
              <a:t>O</a:t>
            </a:r>
            <a:r>
              <a:rPr lang="tr-TR" sz="1800" dirty="0"/>
              <a:t> elma aldı.                </a:t>
            </a:r>
            <a:r>
              <a:rPr lang="tr-TR" sz="1800" dirty="0" smtClean="0"/>
              <a:t> Sümeyye </a:t>
            </a:r>
            <a:r>
              <a:rPr lang="tr-TR" sz="1800" dirty="0" smtClean="0">
                <a:solidFill>
                  <a:srgbClr val="FF0000"/>
                </a:solidFill>
              </a:rPr>
              <a:t>onu</a:t>
            </a:r>
            <a:r>
              <a:rPr lang="tr-TR" sz="1800" dirty="0" smtClean="0"/>
              <a:t> </a:t>
            </a:r>
            <a:r>
              <a:rPr lang="tr-TR" sz="1800" dirty="0"/>
              <a:t>çok sevdi.              </a:t>
            </a:r>
            <a:r>
              <a:rPr lang="tr-TR" sz="1800" dirty="0">
                <a:solidFill>
                  <a:srgbClr val="FF0000"/>
                </a:solidFill>
              </a:rPr>
              <a:t>Onlar</a:t>
            </a:r>
            <a:r>
              <a:rPr lang="tr-TR" sz="1800" dirty="0"/>
              <a:t> kavga ediyorlar.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85170"/>
            <a:ext cx="1092048" cy="79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723" y="703042"/>
            <a:ext cx="1080120" cy="686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508" y="582587"/>
            <a:ext cx="1408651" cy="75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06" y="2636912"/>
            <a:ext cx="1254176" cy="1165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520831"/>
            <a:ext cx="936104" cy="110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481" y="2852936"/>
            <a:ext cx="1366889" cy="769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210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67514" y="1628800"/>
            <a:ext cx="752094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     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Sevgi okula </a:t>
            </a:r>
            <a:r>
              <a:rPr lang="tr-TR" dirty="0"/>
              <a:t>gidiyor.	</a:t>
            </a:r>
            <a:r>
              <a:rPr lang="tr-TR" dirty="0" smtClean="0"/>
              <a:t>                            Ege  ,</a:t>
            </a:r>
            <a:r>
              <a:rPr lang="tr-TR" dirty="0" err="1" smtClean="0"/>
              <a:t>Bünyami</a:t>
            </a:r>
            <a:r>
              <a:rPr lang="tr-TR" dirty="0" smtClean="0"/>
              <a:t>  , İrem 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/>
              <a:t>B</a:t>
            </a:r>
            <a:r>
              <a:rPr lang="tr-TR" dirty="0" smtClean="0"/>
              <a:t>urak  oyun </a:t>
            </a:r>
            <a:r>
              <a:rPr lang="tr-TR" dirty="0"/>
              <a:t>oynuyor.</a:t>
            </a:r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dirty="0" smtClean="0">
                <a:solidFill>
                  <a:srgbClr val="FF0000"/>
                </a:solidFill>
              </a:rPr>
              <a:t>O</a:t>
            </a:r>
            <a:r>
              <a:rPr lang="tr-TR" dirty="0" smtClean="0"/>
              <a:t> </a:t>
            </a:r>
            <a:r>
              <a:rPr lang="tr-TR" dirty="0"/>
              <a:t>okula gidiyor.	</a:t>
            </a:r>
            <a:r>
              <a:rPr lang="tr-TR" dirty="0" smtClean="0"/>
              <a:t>                             </a:t>
            </a:r>
            <a:r>
              <a:rPr lang="tr-TR" dirty="0" smtClean="0">
                <a:solidFill>
                  <a:srgbClr val="FF0000"/>
                </a:solidFill>
              </a:rPr>
              <a:t>Onlar   </a:t>
            </a:r>
            <a:r>
              <a:rPr lang="tr-TR" dirty="0" smtClean="0"/>
              <a:t>oyun </a:t>
            </a:r>
            <a:r>
              <a:rPr lang="tr-TR" dirty="0"/>
              <a:t>oynuyor.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sz="2000" i="1" dirty="0" smtClean="0">
                <a:solidFill>
                  <a:srgbClr val="7030A0"/>
                </a:solidFill>
              </a:rPr>
              <a:t>Resimlerin </a:t>
            </a:r>
            <a:r>
              <a:rPr lang="tr-TR" sz="2000" i="1" dirty="0">
                <a:solidFill>
                  <a:srgbClr val="7030A0"/>
                </a:solidFill>
              </a:rPr>
              <a:t>altındaki cümlelerde gördüğümüz gibi tekrarı önlemek için;</a:t>
            </a:r>
          </a:p>
          <a:p>
            <a:pPr marL="0" indent="0">
              <a:buNone/>
            </a:pPr>
            <a:r>
              <a:rPr lang="tr-TR" sz="2000" i="1" dirty="0">
                <a:solidFill>
                  <a:srgbClr val="7030A0"/>
                </a:solidFill>
              </a:rPr>
              <a:t>“ </a:t>
            </a:r>
            <a:r>
              <a:rPr lang="tr-TR" sz="2000" i="1" dirty="0" smtClean="0">
                <a:solidFill>
                  <a:srgbClr val="7030A0"/>
                </a:solidFill>
              </a:rPr>
              <a:t>Sevgi </a:t>
            </a:r>
            <a:r>
              <a:rPr lang="tr-TR" sz="2000" i="1" dirty="0">
                <a:solidFill>
                  <a:srgbClr val="7030A0"/>
                </a:solidFill>
              </a:rPr>
              <a:t>“ yerine “ </a:t>
            </a:r>
            <a:r>
              <a:rPr lang="tr-TR" sz="2000" i="1" dirty="0">
                <a:solidFill>
                  <a:srgbClr val="FF0000"/>
                </a:solidFill>
              </a:rPr>
              <a:t>O</a:t>
            </a:r>
            <a:r>
              <a:rPr lang="tr-TR" sz="2000" i="1" dirty="0">
                <a:solidFill>
                  <a:srgbClr val="7030A0"/>
                </a:solidFill>
              </a:rPr>
              <a:t> “ kullanılmıştır.</a:t>
            </a:r>
          </a:p>
          <a:p>
            <a:pPr marL="0" indent="0"/>
            <a:r>
              <a:rPr lang="tr-TR" sz="2000" i="1" dirty="0">
                <a:solidFill>
                  <a:srgbClr val="7030A0"/>
                </a:solidFill>
              </a:rPr>
              <a:t>“Ege  ,</a:t>
            </a:r>
            <a:r>
              <a:rPr lang="tr-TR" sz="2000" i="1" dirty="0" err="1">
                <a:solidFill>
                  <a:srgbClr val="7030A0"/>
                </a:solidFill>
              </a:rPr>
              <a:t>Bünyami</a:t>
            </a:r>
            <a:r>
              <a:rPr lang="tr-TR" sz="2000" i="1" dirty="0">
                <a:solidFill>
                  <a:srgbClr val="7030A0"/>
                </a:solidFill>
              </a:rPr>
              <a:t>  , İrem  ve Burak  “ yerine  “</a:t>
            </a:r>
            <a:r>
              <a:rPr lang="tr-TR" sz="2000" i="1" dirty="0">
                <a:solidFill>
                  <a:srgbClr val="FF0000"/>
                </a:solidFill>
              </a:rPr>
              <a:t>onlar</a:t>
            </a:r>
            <a:r>
              <a:rPr lang="tr-TR" sz="2000" i="1" dirty="0">
                <a:solidFill>
                  <a:srgbClr val="7030A0"/>
                </a:solidFill>
              </a:rPr>
              <a:t> “ kullanılmıştır.</a:t>
            </a:r>
          </a:p>
          <a:p>
            <a:pPr marL="0" indent="0">
              <a:buNone/>
            </a:pPr>
            <a:endParaRPr lang="tr-TR" sz="2000" i="1" dirty="0">
              <a:solidFill>
                <a:srgbClr val="7030A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13413"/>
            <a:ext cx="157162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858231"/>
            <a:ext cx="2475693" cy="110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597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822960" y="692696"/>
            <a:ext cx="7520940" cy="3987781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Tanım yapacak olursak ;</a:t>
            </a:r>
          </a:p>
          <a:p>
            <a:pPr algn="ctr"/>
            <a:r>
              <a:rPr lang="tr-TR" sz="4400" dirty="0" smtClean="0">
                <a:latin typeface="Calibri" pitchFamily="34" charset="0"/>
                <a:cs typeface="Calibri" pitchFamily="34" charset="0"/>
              </a:rPr>
              <a:t>Ad </a:t>
            </a:r>
            <a:r>
              <a:rPr lang="tr-TR" sz="4400" dirty="0">
                <a:latin typeface="Calibri" pitchFamily="34" charset="0"/>
                <a:cs typeface="Calibri" pitchFamily="34" charset="0"/>
              </a:rPr>
              <a:t>olmadığı halde cümle içinde isimlerin yerine kullanılabilen sözcüklere </a:t>
            </a:r>
            <a:r>
              <a:rPr lang="tr-TR" sz="4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zamir </a:t>
            </a:r>
            <a:r>
              <a:rPr lang="tr-TR" sz="4400" dirty="0">
                <a:latin typeface="Calibri" pitchFamily="34" charset="0"/>
                <a:cs typeface="Calibri" pitchFamily="34" charset="0"/>
              </a:rPr>
              <a:t>denir. </a:t>
            </a:r>
          </a:p>
        </p:txBody>
      </p:sp>
    </p:spTree>
    <p:extLst>
      <p:ext uri="{BB962C8B-B14F-4D97-AF65-F5344CB8AC3E}">
        <p14:creationId xmlns:p14="http://schemas.microsoft.com/office/powerpoint/2010/main" val="192608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92481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388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99592" y="908720"/>
            <a:ext cx="740833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18920" y="404664"/>
            <a:ext cx="882047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1 ) Kişi </a:t>
            </a:r>
            <a:r>
              <a:rPr lang="tr-TR" sz="3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(Şahıs) </a:t>
            </a:r>
            <a:r>
              <a:rPr lang="tr-TR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Zamirleri</a:t>
            </a:r>
          </a:p>
          <a:p>
            <a:r>
              <a:rPr lang="tr-TR" sz="28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İnsan </a:t>
            </a:r>
            <a:r>
              <a:rPr lang="tr-TR" sz="28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isminin yerini tutan kelimelere </a:t>
            </a:r>
            <a:r>
              <a:rPr lang="tr-TR" sz="28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kişi zamiri </a:t>
            </a:r>
            <a:r>
              <a:rPr lang="tr-TR" sz="28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denir. </a:t>
            </a:r>
            <a:endParaRPr lang="tr-TR" sz="2800" b="1" dirty="0" smtClean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Üç </a:t>
            </a:r>
            <a:r>
              <a:rPr lang="tr-TR" sz="2000" b="1" dirty="0">
                <a:latin typeface="Calibri" pitchFamily="34" charset="0"/>
                <a:cs typeface="Calibri" pitchFamily="34" charset="0"/>
              </a:rPr>
              <a:t>tekil, üç de çoğul olmak üzere toplam altı tane şahıs zamiri vardır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endParaRPr lang="tr-TR" dirty="0">
              <a:latin typeface="Calibri" pitchFamily="34" charset="0"/>
              <a:cs typeface="Calibri" pitchFamily="34" charset="0"/>
            </a:endParaRPr>
          </a:p>
          <a:p>
            <a:r>
              <a:rPr lang="tr-TR" sz="2400" b="1" i="1" dirty="0">
                <a:latin typeface="Calibri" pitchFamily="34" charset="0"/>
                <a:cs typeface="Calibri" pitchFamily="34" charset="0"/>
              </a:rPr>
              <a:t>1. tekil kişi → </a:t>
            </a:r>
            <a:r>
              <a:rPr lang="tr-TR" sz="240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ben</a:t>
            </a:r>
            <a:endParaRPr lang="tr-TR" sz="2400" b="1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r-TR" sz="2400" b="1" i="1" dirty="0">
                <a:latin typeface="Calibri" pitchFamily="34" charset="0"/>
                <a:cs typeface="Calibri" pitchFamily="34" charset="0"/>
              </a:rPr>
              <a:t>2. tekil kişi → </a:t>
            </a:r>
            <a:r>
              <a:rPr lang="tr-TR" sz="240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sen</a:t>
            </a:r>
            <a:endParaRPr lang="tr-TR" sz="2400" b="1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r-TR" sz="2400" b="1" i="1" dirty="0">
                <a:latin typeface="Calibri" pitchFamily="34" charset="0"/>
                <a:cs typeface="Calibri" pitchFamily="34" charset="0"/>
              </a:rPr>
              <a:t>3. tekil kişi → </a:t>
            </a:r>
            <a:r>
              <a:rPr lang="tr-TR" sz="2400" b="1" i="1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tr-TR" sz="24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</a:t>
            </a:r>
          </a:p>
          <a:p>
            <a:endParaRPr lang="tr-TR" sz="2400" b="1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r-TR" sz="2400" b="1" i="1" dirty="0">
                <a:latin typeface="Calibri" pitchFamily="34" charset="0"/>
                <a:cs typeface="Calibri" pitchFamily="34" charset="0"/>
              </a:rPr>
              <a:t>1. çoğul kişi → </a:t>
            </a:r>
            <a:r>
              <a:rPr lang="tr-TR" sz="24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biz</a:t>
            </a:r>
          </a:p>
          <a:p>
            <a:r>
              <a:rPr lang="tr-TR" sz="2400" b="1" i="1" dirty="0">
                <a:latin typeface="Calibri" pitchFamily="34" charset="0"/>
                <a:cs typeface="Calibri" pitchFamily="34" charset="0"/>
              </a:rPr>
              <a:t>2. çoğul kişi → </a:t>
            </a:r>
            <a:r>
              <a:rPr lang="tr-TR" sz="24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siz</a:t>
            </a:r>
          </a:p>
          <a:p>
            <a:r>
              <a:rPr lang="tr-TR" sz="2400" b="1" i="1" dirty="0">
                <a:latin typeface="Calibri" pitchFamily="34" charset="0"/>
                <a:cs typeface="Calibri" pitchFamily="34" charset="0"/>
              </a:rPr>
              <a:t>3. çoğul kişi → </a:t>
            </a:r>
            <a:r>
              <a:rPr lang="tr-TR" sz="24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onlar</a:t>
            </a:r>
            <a:endParaRPr lang="tr-TR" sz="2400" b="1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405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827584" y="548678"/>
            <a:ext cx="734481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FF0000"/>
                </a:solidFill>
              </a:rPr>
              <a:t>UYARI </a:t>
            </a:r>
            <a:r>
              <a:rPr lang="tr-TR" dirty="0"/>
              <a:t> </a:t>
            </a:r>
            <a:endParaRPr lang="tr-TR" dirty="0" smtClean="0"/>
          </a:p>
          <a:p>
            <a:endParaRPr lang="tr-TR" sz="2000" b="1" dirty="0">
              <a:solidFill>
                <a:srgbClr val="00B050"/>
              </a:solidFill>
            </a:endParaRPr>
          </a:p>
          <a:p>
            <a:endParaRPr lang="tr-TR" sz="2000" b="1" dirty="0" smtClean="0">
              <a:solidFill>
                <a:srgbClr val="00B050"/>
              </a:solidFill>
            </a:endParaRPr>
          </a:p>
          <a:p>
            <a:r>
              <a:rPr lang="tr-TR" sz="2000" b="1" dirty="0" smtClean="0">
                <a:solidFill>
                  <a:srgbClr val="00B050"/>
                </a:solidFill>
              </a:rPr>
              <a:t>Kişi </a:t>
            </a:r>
            <a:r>
              <a:rPr lang="tr-TR" sz="2000" b="1" dirty="0">
                <a:solidFill>
                  <a:srgbClr val="00B050"/>
                </a:solidFill>
              </a:rPr>
              <a:t>zamirleri karşımıza </a:t>
            </a:r>
            <a:r>
              <a:rPr lang="tr-TR" sz="2000" b="1" dirty="0" smtClean="0">
                <a:solidFill>
                  <a:srgbClr val="00B050"/>
                </a:solidFill>
              </a:rPr>
              <a:t>ek almış </a:t>
            </a:r>
            <a:r>
              <a:rPr lang="tr-TR" sz="2000" b="1" dirty="0">
                <a:solidFill>
                  <a:srgbClr val="00B050"/>
                </a:solidFill>
              </a:rPr>
              <a:t>şekilde </a:t>
            </a:r>
            <a:r>
              <a:rPr lang="tr-TR" sz="2000" b="1" dirty="0" smtClean="0">
                <a:solidFill>
                  <a:srgbClr val="00B050"/>
                </a:solidFill>
              </a:rPr>
              <a:t>çıkabilir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ben </a:t>
            </a:r>
            <a:r>
              <a:rPr lang="tr-TR" dirty="0"/>
              <a:t>+ e → bene → </a:t>
            </a:r>
            <a:r>
              <a:rPr lang="tr-TR" dirty="0" smtClean="0"/>
              <a:t>   bana</a:t>
            </a:r>
            <a:endParaRPr lang="tr-TR" dirty="0"/>
          </a:p>
          <a:p>
            <a:r>
              <a:rPr lang="tr-TR" dirty="0"/>
              <a:t>sen + i </a:t>
            </a:r>
            <a:r>
              <a:rPr lang="tr-TR" dirty="0" smtClean="0"/>
              <a:t>→     </a:t>
            </a:r>
            <a:r>
              <a:rPr lang="tr-TR" dirty="0"/>
              <a:t>seni</a:t>
            </a:r>
          </a:p>
          <a:p>
            <a:r>
              <a:rPr lang="tr-TR" dirty="0"/>
              <a:t>o + (n)dan → </a:t>
            </a:r>
            <a:r>
              <a:rPr lang="tr-TR" dirty="0" smtClean="0"/>
              <a:t>  ondan</a:t>
            </a:r>
            <a:endParaRPr lang="tr-TR" dirty="0"/>
          </a:p>
          <a:p>
            <a:r>
              <a:rPr lang="tr-TR" dirty="0"/>
              <a:t>biz + im </a:t>
            </a:r>
            <a:r>
              <a:rPr lang="tr-TR" dirty="0" smtClean="0"/>
              <a:t>→   </a:t>
            </a:r>
            <a:r>
              <a:rPr lang="tr-TR" dirty="0"/>
              <a:t>bizim</a:t>
            </a:r>
          </a:p>
          <a:p>
            <a:r>
              <a:rPr lang="tr-TR" dirty="0"/>
              <a:t>siz + de → </a:t>
            </a:r>
            <a:r>
              <a:rPr lang="tr-TR" dirty="0" smtClean="0"/>
              <a:t>  sizde</a:t>
            </a:r>
            <a:endParaRPr lang="tr-TR" dirty="0"/>
          </a:p>
          <a:p>
            <a:r>
              <a:rPr lang="tr-TR" dirty="0"/>
              <a:t>onlar + ı → </a:t>
            </a:r>
            <a:r>
              <a:rPr lang="tr-TR" dirty="0" smtClean="0"/>
              <a:t>  onları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3159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7504" y="404664"/>
            <a:ext cx="838842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2 )  İşaret </a:t>
            </a:r>
            <a:r>
              <a:rPr lang="tr-TR" sz="3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(Gösterme) </a:t>
            </a:r>
            <a:r>
              <a:rPr lang="tr-TR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Zamirleri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sz="2000" b="1" i="1" dirty="0">
                <a:latin typeface="Calibri" pitchFamily="34" charset="0"/>
                <a:cs typeface="Calibri" pitchFamily="34" charset="0"/>
              </a:rPr>
              <a:t>Varlıkların adını söylemeden, onları işaretle göstermeye yarayan sözcüklere </a:t>
            </a:r>
            <a:r>
              <a:rPr lang="tr-TR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işaret zamiri </a:t>
            </a:r>
            <a:r>
              <a:rPr lang="tr-TR" sz="2000" b="1" i="1" dirty="0">
                <a:latin typeface="Calibri" pitchFamily="34" charset="0"/>
                <a:cs typeface="Calibri" pitchFamily="34" charset="0"/>
              </a:rPr>
              <a:t>denir. </a:t>
            </a:r>
            <a:endParaRPr lang="tr-TR" sz="2000" b="1" i="1" dirty="0" smtClean="0">
              <a:latin typeface="Calibri" pitchFamily="34" charset="0"/>
              <a:cs typeface="Calibri" pitchFamily="34" charset="0"/>
            </a:endParaRPr>
          </a:p>
          <a:p>
            <a:endParaRPr lang="tr-TR" sz="2000" b="1" dirty="0">
              <a:latin typeface="Calibri" pitchFamily="34" charset="0"/>
              <a:cs typeface="Calibri" pitchFamily="34" charset="0"/>
            </a:endParaRPr>
          </a:p>
          <a:p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tr-TR" sz="2000" b="1" dirty="0">
                <a:latin typeface="Calibri" pitchFamily="34" charset="0"/>
                <a:cs typeface="Calibri" pitchFamily="34" charset="0"/>
              </a:rPr>
              <a:t>Bu, şu, o, bunlar, şunlar, onlar, buraya, şuraya, oraya, burası, şurası, orası, öteki vb.” işaret zamirleridir.</a:t>
            </a:r>
          </a:p>
          <a:p>
            <a:endParaRPr lang="tr-TR" sz="20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tr-TR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Örnek: </a:t>
            </a:r>
          </a:p>
          <a:p>
            <a:endParaRPr lang="tr-TR" sz="20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Şunları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b="1" dirty="0">
                <a:latin typeface="Calibri" pitchFamily="34" charset="0"/>
                <a:cs typeface="Calibri" pitchFamily="34" charset="0"/>
              </a:rPr>
              <a:t>arkadaşlarım için alayım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tr-TR" sz="2000" b="1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Bu</a:t>
            </a:r>
            <a:r>
              <a:rPr lang="tr-TR" sz="2000" b="1" dirty="0">
                <a:latin typeface="Calibri" pitchFamily="34" charset="0"/>
                <a:cs typeface="Calibri" pitchFamily="34" charset="0"/>
              </a:rPr>
              <a:t>, yapılacak işlerin listesi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Onu</a:t>
            </a:r>
            <a:r>
              <a:rPr lang="tr-TR" sz="2000" b="1" dirty="0">
                <a:latin typeface="Calibri" pitchFamily="34" charset="0"/>
                <a:cs typeface="Calibri" pitchFamily="34" charset="0"/>
              </a:rPr>
              <a:t> yurt dışından satın aldım.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r-TR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Diğerini</a:t>
            </a:r>
            <a:r>
              <a:rPr lang="tr-TR" sz="2000" b="1" dirty="0">
                <a:latin typeface="Calibri" pitchFamily="34" charset="0"/>
                <a:cs typeface="Calibri" pitchFamily="34" charset="0"/>
              </a:rPr>
              <a:t> taşıyamadığımdan aşağıda bıraktım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tr-TR" sz="20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26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119</TotalTime>
  <Words>635</Words>
  <Application>Microsoft Office PowerPoint</Application>
  <PresentationFormat>Ekran Gösterisi (4:3)</PresentationFormat>
  <Paragraphs>142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Açılar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MİNİ TEST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HP</cp:lastModifiedBy>
  <cp:revision>13</cp:revision>
  <dcterms:created xsi:type="dcterms:W3CDTF">2020-03-26T13:09:19Z</dcterms:created>
  <dcterms:modified xsi:type="dcterms:W3CDTF">2020-03-26T16:05:35Z</dcterms:modified>
</cp:coreProperties>
</file>